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5670550" cx="10080625"/>
  <p:notesSz cx="7559675" cy="10691800"/>
  <p:embeddedFontLst>
    <p:embeddedFont>
      <p:font typeface="Robo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4" roundtripDataSignature="AMtx7miXkX07Ado93OD6j2/hAr304/iJ2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customschemas.google.com/relationships/presentationmetadata" Target="metadata"/><Relationship Id="rId23"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dn.buenosaires.gob.ar/datosabiertos/datasets/transporte/metrobus/estaciones-de-metrobus.geojson"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dn.buenosaires.gob.ar/datosabiertos/datasets/transporte/metrobus/estaciones-de-metrobus.geojson"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 name="Google Shape;62;p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0: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6" name="Google Shape;226;p1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1: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1" name="Google Shape;241;p1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2: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3" name="Google Shape;253;p1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3: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7" name="Google Shape;267;p13: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4: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2" name="Google Shape;292;p1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15: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1" name="Google Shape;301;p1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2: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 name="Google Shape;72;p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3: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AR" sz="1100">
                <a:solidFill>
                  <a:srgbClr val="0000FF"/>
                </a:solidFill>
                <a:highlight>
                  <a:srgbClr val="FFFFFE"/>
                </a:highlight>
                <a:latin typeface="Courier New"/>
                <a:ea typeface="Courier New"/>
                <a:cs typeface="Courier New"/>
                <a:sym typeface="Courier New"/>
              </a:rPr>
              <a:t>1. </a:t>
            </a:r>
            <a:r>
              <a:rPr lang="es-AR" sz="1100">
                <a:solidFill>
                  <a:schemeClr val="dk1"/>
                </a:solidFill>
                <a:highlight>
                  <a:srgbClr val="FFFFFE"/>
                </a:highlight>
                <a:latin typeface="Courier New"/>
                <a:ea typeface="Courier New"/>
                <a:cs typeface="Courier New"/>
                <a:sym typeface="Courier New"/>
              </a:rPr>
              <a:t>Lectura de base:</a:t>
            </a:r>
            <a:endParaRPr/>
          </a:p>
          <a:p>
            <a:pPr indent="0" lvl="0" marL="0" rtl="0" algn="l">
              <a:lnSpc>
                <a:spcPct val="135714"/>
              </a:lnSpc>
              <a:spcBef>
                <a:spcPts val="0"/>
              </a:spcBef>
              <a:spcAft>
                <a:spcPts val="0"/>
              </a:spcAft>
              <a:buClr>
                <a:schemeClr val="dk1"/>
              </a:buClr>
              <a:buSzPts val="1100"/>
              <a:buFont typeface="Arial"/>
              <a:buNone/>
            </a:pPr>
            <a:r>
              <a:rPr lang="es-AR" sz="1100">
                <a:solidFill>
                  <a:schemeClr val="dk1"/>
                </a:solidFill>
                <a:highlight>
                  <a:srgbClr val="FFFFFE"/>
                </a:highlight>
                <a:latin typeface="Courier New"/>
                <a:ea typeface="Courier New"/>
                <a:cs typeface="Courier New"/>
                <a:sym typeface="Courier New"/>
              </a:rPr>
              <a:t>Tomamos la base que publica Properati con el detalle de las propiedades publicadas para venta o alquiler del siguiente sitio:</a:t>
            </a:r>
            <a:endParaRPr/>
          </a:p>
          <a:p>
            <a:pPr indent="0" lvl="0" marL="0" rtl="0" algn="l">
              <a:lnSpc>
                <a:spcPct val="135714"/>
              </a:lnSpc>
              <a:spcBef>
                <a:spcPts val="0"/>
              </a:spcBef>
              <a:spcAft>
                <a:spcPts val="0"/>
              </a:spcAft>
              <a:buClr>
                <a:schemeClr val="dk1"/>
              </a:buClr>
              <a:buSzPts val="1100"/>
              <a:buFont typeface="Arial"/>
              <a:buNone/>
            </a:pPr>
            <a:r>
              <a:rPr lang="es-AR" sz="1100">
                <a:solidFill>
                  <a:schemeClr val="dk1"/>
                </a:solidFill>
                <a:highlight>
                  <a:srgbClr val="FFFFFE"/>
                </a:highlight>
                <a:latin typeface="Courier New"/>
                <a:ea typeface="Courier New"/>
                <a:cs typeface="Courier New"/>
                <a:sym typeface="Courier New"/>
              </a:rPr>
              <a:t>https://storage.googleapis.com/properati-data-public/ar_properties.csv.gz</a:t>
            </a:r>
            <a:endParaRPr/>
          </a:p>
          <a:p>
            <a:pPr indent="0" lvl="0" marL="0" rtl="0" algn="l">
              <a:lnSpc>
                <a:spcPct val="135714"/>
              </a:lnSpc>
              <a:spcBef>
                <a:spcPts val="0"/>
              </a:spcBef>
              <a:spcAft>
                <a:spcPts val="0"/>
              </a:spcAft>
              <a:buClr>
                <a:schemeClr val="dk1"/>
              </a:buClr>
              <a:buSzPts val="1100"/>
              <a:buFont typeface="Arial"/>
              <a:buNone/>
            </a:pPr>
            <a:r>
              <a:t/>
            </a:r>
            <a:endParaRPr sz="110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100">
                <a:solidFill>
                  <a:srgbClr val="0000FF"/>
                </a:solidFill>
                <a:highlight>
                  <a:srgbClr val="FFFFFE"/>
                </a:highlight>
                <a:latin typeface="Courier New"/>
                <a:ea typeface="Courier New"/>
                <a:cs typeface="Courier New"/>
                <a:sym typeface="Courier New"/>
              </a:rPr>
              <a:t>2. </a:t>
            </a:r>
            <a:r>
              <a:rPr lang="es-AR" sz="1100">
                <a:solidFill>
                  <a:schemeClr val="dk1"/>
                </a:solidFill>
                <a:highlight>
                  <a:srgbClr val="FFFFFE"/>
                </a:highlight>
                <a:latin typeface="Courier New"/>
                <a:ea typeface="Courier New"/>
                <a:cs typeface="Courier New"/>
                <a:sym typeface="Courier New"/>
              </a:rPr>
              <a:t>Limpieza y transformacion de la base:</a:t>
            </a:r>
            <a:endParaRPr/>
          </a:p>
          <a:p>
            <a:pPr indent="0" lvl="0" marL="0" rtl="0" algn="l">
              <a:lnSpc>
                <a:spcPct val="135714"/>
              </a:lnSpc>
              <a:spcBef>
                <a:spcPts val="0"/>
              </a:spcBef>
              <a:spcAft>
                <a:spcPts val="0"/>
              </a:spcAft>
              <a:buClr>
                <a:schemeClr val="dk1"/>
              </a:buClr>
              <a:buSzPts val="1100"/>
              <a:buFont typeface="Arial"/>
              <a:buNone/>
            </a:pPr>
            <a:r>
              <a:rPr lang="es-AR" sz="1100">
                <a:solidFill>
                  <a:schemeClr val="dk1"/>
                </a:solidFill>
                <a:highlight>
                  <a:srgbClr val="FFFFFE"/>
                </a:highlight>
                <a:latin typeface="Courier New"/>
                <a:ea typeface="Courier New"/>
                <a:cs typeface="Courier New"/>
                <a:sym typeface="Courier New"/>
              </a:rPr>
              <a:t>2.a </a:t>
            </a:r>
            <a:endParaRPr/>
          </a:p>
          <a:p>
            <a:pPr indent="0" lvl="0" marL="0" rtl="0" algn="l">
              <a:lnSpc>
                <a:spcPct val="135714"/>
              </a:lnSpc>
              <a:spcBef>
                <a:spcPts val="0"/>
              </a:spcBef>
              <a:spcAft>
                <a:spcPts val="0"/>
              </a:spcAft>
              <a:buClr>
                <a:schemeClr val="dk1"/>
              </a:buClr>
              <a:buSzPts val="1100"/>
              <a:buFont typeface="Arial"/>
              <a:buNone/>
            </a:pPr>
            <a:r>
              <a:rPr lang="es-AR" sz="1100">
                <a:solidFill>
                  <a:schemeClr val="dk1"/>
                </a:solidFill>
                <a:highlight>
                  <a:srgbClr val="FFFFFE"/>
                </a:highlight>
                <a:latin typeface="Courier New"/>
                <a:ea typeface="Courier New"/>
                <a:cs typeface="Courier New"/>
                <a:sym typeface="Courier New"/>
              </a:rPr>
              <a:t>Partimos de 1 milón de datos y realizamos las siguientes transformaciones:</a:t>
            </a:r>
            <a:endParaRPr/>
          </a:p>
          <a:p>
            <a:pPr indent="0" lvl="0" marL="0" rtl="0" algn="l">
              <a:lnSpc>
                <a:spcPct val="135714"/>
              </a:lnSpc>
              <a:spcBef>
                <a:spcPts val="0"/>
              </a:spcBef>
              <a:spcAft>
                <a:spcPts val="0"/>
              </a:spcAft>
              <a:buClr>
                <a:schemeClr val="dk1"/>
              </a:buClr>
              <a:buSzPts val="1100"/>
              <a:buFont typeface="Arial"/>
              <a:buNone/>
            </a:pPr>
            <a:r>
              <a:rPr lang="es-AR" sz="1100">
                <a:solidFill>
                  <a:srgbClr val="0000FF"/>
                </a:solidFill>
                <a:highlight>
                  <a:srgbClr val="FFFFFE"/>
                </a:highlight>
                <a:latin typeface="Courier New"/>
                <a:ea typeface="Courier New"/>
                <a:cs typeface="Courier New"/>
                <a:sym typeface="Courier New"/>
              </a:rPr>
              <a:t>* </a:t>
            </a:r>
            <a:r>
              <a:rPr lang="es-AR" sz="1100">
                <a:solidFill>
                  <a:schemeClr val="dk1"/>
                </a:solidFill>
                <a:highlight>
                  <a:srgbClr val="FFFFFE"/>
                </a:highlight>
                <a:latin typeface="Courier New"/>
                <a:ea typeface="Courier New"/>
                <a:cs typeface="Courier New"/>
                <a:sym typeface="Courier New"/>
              </a:rPr>
              <a:t>  Filtramos las publicaciones de Argentina (983.764)</a:t>
            </a:r>
            <a:endParaRPr/>
          </a:p>
          <a:p>
            <a:pPr indent="0" lvl="0" marL="0" rtl="0" algn="l">
              <a:lnSpc>
                <a:spcPct val="135714"/>
              </a:lnSpc>
              <a:spcBef>
                <a:spcPts val="0"/>
              </a:spcBef>
              <a:spcAft>
                <a:spcPts val="0"/>
              </a:spcAft>
              <a:buClr>
                <a:schemeClr val="dk1"/>
              </a:buClr>
              <a:buSzPts val="1100"/>
              <a:buFont typeface="Arial"/>
              <a:buNone/>
            </a:pPr>
            <a:r>
              <a:rPr lang="es-AR" sz="1100">
                <a:solidFill>
                  <a:srgbClr val="0000FF"/>
                </a:solidFill>
                <a:highlight>
                  <a:srgbClr val="FFFFFE"/>
                </a:highlight>
                <a:latin typeface="Courier New"/>
                <a:ea typeface="Courier New"/>
                <a:cs typeface="Courier New"/>
                <a:sym typeface="Courier New"/>
              </a:rPr>
              <a:t>* </a:t>
            </a:r>
            <a:r>
              <a:rPr lang="es-AR" sz="1100">
                <a:solidFill>
                  <a:schemeClr val="dk1"/>
                </a:solidFill>
                <a:highlight>
                  <a:srgbClr val="FFFFFE"/>
                </a:highlight>
                <a:latin typeface="Courier New"/>
                <a:ea typeface="Courier New"/>
                <a:cs typeface="Courier New"/>
                <a:sym typeface="Courier New"/>
              </a:rPr>
              <a:t>  Filtramos las publicaciones de CABA ( 253.265)</a:t>
            </a:r>
            <a:endParaRPr/>
          </a:p>
          <a:p>
            <a:pPr indent="0" lvl="0" marL="0" rtl="0" algn="l">
              <a:lnSpc>
                <a:spcPct val="135714"/>
              </a:lnSpc>
              <a:spcBef>
                <a:spcPts val="0"/>
              </a:spcBef>
              <a:spcAft>
                <a:spcPts val="0"/>
              </a:spcAft>
              <a:buClr>
                <a:schemeClr val="dk1"/>
              </a:buClr>
              <a:buSzPts val="1100"/>
              <a:buFont typeface="Arial"/>
              <a:buNone/>
            </a:pPr>
            <a:r>
              <a:rPr lang="es-AR" sz="1100">
                <a:solidFill>
                  <a:srgbClr val="0000FF"/>
                </a:solidFill>
                <a:highlight>
                  <a:srgbClr val="FFFFFE"/>
                </a:highlight>
                <a:latin typeface="Courier New"/>
                <a:ea typeface="Courier New"/>
                <a:cs typeface="Courier New"/>
                <a:sym typeface="Courier New"/>
              </a:rPr>
              <a:t>* </a:t>
            </a:r>
            <a:r>
              <a:rPr lang="es-AR" sz="1100">
                <a:solidFill>
                  <a:schemeClr val="dk1"/>
                </a:solidFill>
                <a:highlight>
                  <a:srgbClr val="FFFFFE"/>
                </a:highlight>
                <a:latin typeface="Courier New"/>
                <a:ea typeface="Courier New"/>
                <a:cs typeface="Courier New"/>
                <a:sym typeface="Courier New"/>
              </a:rPr>
              <a:t>  Filtramos unicamente propiedades en venta (182.060)</a:t>
            </a:r>
            <a:endParaRPr/>
          </a:p>
          <a:p>
            <a:pPr indent="0" lvl="0" marL="0" rtl="0" algn="l">
              <a:lnSpc>
                <a:spcPct val="135714"/>
              </a:lnSpc>
              <a:spcBef>
                <a:spcPts val="0"/>
              </a:spcBef>
              <a:spcAft>
                <a:spcPts val="0"/>
              </a:spcAft>
              <a:buClr>
                <a:schemeClr val="dk1"/>
              </a:buClr>
              <a:buSzPts val="1100"/>
              <a:buFont typeface="Arial"/>
              <a:buNone/>
            </a:pPr>
            <a:r>
              <a:rPr lang="es-AR" sz="1100">
                <a:solidFill>
                  <a:srgbClr val="0000FF"/>
                </a:solidFill>
                <a:highlight>
                  <a:srgbClr val="FFFFFE"/>
                </a:highlight>
                <a:latin typeface="Courier New"/>
                <a:ea typeface="Courier New"/>
                <a:cs typeface="Courier New"/>
                <a:sym typeface="Courier New"/>
              </a:rPr>
              <a:t>* </a:t>
            </a:r>
            <a:r>
              <a:rPr lang="es-AR" sz="1100">
                <a:solidFill>
                  <a:schemeClr val="dk1"/>
                </a:solidFill>
                <a:highlight>
                  <a:srgbClr val="FFFFFE"/>
                </a:highlight>
                <a:latin typeface="Courier New"/>
                <a:ea typeface="Courier New"/>
                <a:cs typeface="Courier New"/>
                <a:sym typeface="Courier New"/>
              </a:rPr>
              <a:t>  Filtramos unicamente departamentos (111.576)</a:t>
            </a:r>
            <a:endParaRPr/>
          </a:p>
          <a:p>
            <a:pPr indent="0" lvl="0" marL="0" rtl="0" algn="l">
              <a:lnSpc>
                <a:spcPct val="135714"/>
              </a:lnSpc>
              <a:spcBef>
                <a:spcPts val="0"/>
              </a:spcBef>
              <a:spcAft>
                <a:spcPts val="0"/>
              </a:spcAft>
              <a:buClr>
                <a:schemeClr val="dk1"/>
              </a:buClr>
              <a:buSzPts val="1100"/>
              <a:buFont typeface="Arial"/>
              <a:buNone/>
            </a:pPr>
            <a:r>
              <a:rPr lang="es-AR" sz="1100">
                <a:solidFill>
                  <a:srgbClr val="0000FF"/>
                </a:solidFill>
                <a:highlight>
                  <a:srgbClr val="FFFFFE"/>
                </a:highlight>
                <a:latin typeface="Courier New"/>
                <a:ea typeface="Courier New"/>
                <a:cs typeface="Courier New"/>
                <a:sym typeface="Courier New"/>
              </a:rPr>
              <a:t>* </a:t>
            </a:r>
            <a:r>
              <a:rPr lang="es-AR" sz="1100">
                <a:solidFill>
                  <a:schemeClr val="dk1"/>
                </a:solidFill>
                <a:highlight>
                  <a:srgbClr val="FFFFFE"/>
                </a:highlight>
                <a:latin typeface="Courier New"/>
                <a:ea typeface="Courier New"/>
                <a:cs typeface="Courier New"/>
                <a:sym typeface="Courier New"/>
              </a:rPr>
              <a:t>  Filtramos unicamente deptos entre 1 y 3 ambientes (83.270)</a:t>
            </a:r>
            <a:endParaRPr/>
          </a:p>
          <a:p>
            <a:pPr indent="0" lvl="0" marL="0" rtl="0" algn="l">
              <a:lnSpc>
                <a:spcPct val="135714"/>
              </a:lnSpc>
              <a:spcBef>
                <a:spcPts val="0"/>
              </a:spcBef>
              <a:spcAft>
                <a:spcPts val="0"/>
              </a:spcAft>
              <a:buClr>
                <a:schemeClr val="dk1"/>
              </a:buClr>
              <a:buSzPts val="1100"/>
              <a:buFont typeface="Arial"/>
              <a:buNone/>
            </a:pPr>
            <a:r>
              <a:rPr lang="es-AR" sz="1100">
                <a:solidFill>
                  <a:srgbClr val="0000FF"/>
                </a:solidFill>
                <a:highlight>
                  <a:srgbClr val="FFFFFE"/>
                </a:highlight>
                <a:latin typeface="Courier New"/>
                <a:ea typeface="Courier New"/>
                <a:cs typeface="Courier New"/>
                <a:sym typeface="Courier New"/>
              </a:rPr>
              <a:t>* </a:t>
            </a:r>
            <a:r>
              <a:rPr lang="es-AR" sz="1100">
                <a:solidFill>
                  <a:schemeClr val="dk1"/>
                </a:solidFill>
                <a:highlight>
                  <a:srgbClr val="FFFFFE"/>
                </a:highlight>
                <a:latin typeface="Courier New"/>
                <a:ea typeface="Courier New"/>
                <a:cs typeface="Courier New"/>
                <a:sym typeface="Courier New"/>
              </a:rPr>
              <a:t>  Eliminamos registros sin precio publicado (81.034)</a:t>
            </a:r>
            <a:endParaRPr/>
          </a:p>
          <a:p>
            <a:pPr indent="0" lvl="0" marL="0" rtl="0" algn="l">
              <a:lnSpc>
                <a:spcPct val="135714"/>
              </a:lnSpc>
              <a:spcBef>
                <a:spcPts val="0"/>
              </a:spcBef>
              <a:spcAft>
                <a:spcPts val="0"/>
              </a:spcAft>
              <a:buClr>
                <a:schemeClr val="dk1"/>
              </a:buClr>
              <a:buSzPts val="1100"/>
              <a:buFont typeface="Arial"/>
              <a:buNone/>
            </a:pPr>
            <a:r>
              <a:rPr lang="es-AR" sz="1100">
                <a:solidFill>
                  <a:srgbClr val="0000FF"/>
                </a:solidFill>
                <a:highlight>
                  <a:srgbClr val="FFFFFE"/>
                </a:highlight>
                <a:latin typeface="Courier New"/>
                <a:ea typeface="Courier New"/>
                <a:cs typeface="Courier New"/>
                <a:sym typeface="Courier New"/>
              </a:rPr>
              <a:t>* </a:t>
            </a:r>
            <a:r>
              <a:rPr lang="es-AR" sz="1100">
                <a:solidFill>
                  <a:schemeClr val="dk1"/>
                </a:solidFill>
                <a:highlight>
                  <a:srgbClr val="FFFFFE"/>
                </a:highlight>
                <a:latin typeface="Courier New"/>
                <a:ea typeface="Courier New"/>
                <a:cs typeface="Courier New"/>
                <a:sym typeface="Courier New"/>
              </a:rPr>
              <a:t>  Eliminamos registros sin el dato de cantidad de m2 de la propiedad (62.473)</a:t>
            </a:r>
            <a:endParaRPr/>
          </a:p>
          <a:p>
            <a:pPr indent="0" lvl="0" marL="0" rtl="0" algn="l">
              <a:lnSpc>
                <a:spcPct val="135714"/>
              </a:lnSpc>
              <a:spcBef>
                <a:spcPts val="0"/>
              </a:spcBef>
              <a:spcAft>
                <a:spcPts val="0"/>
              </a:spcAft>
              <a:buClr>
                <a:schemeClr val="dk1"/>
              </a:buClr>
              <a:buSzPts val="1100"/>
              <a:buFont typeface="Arial"/>
              <a:buNone/>
            </a:pPr>
            <a:r>
              <a:rPr lang="es-AR" sz="1100">
                <a:solidFill>
                  <a:srgbClr val="0000FF"/>
                </a:solidFill>
                <a:highlight>
                  <a:srgbClr val="FFFFFE"/>
                </a:highlight>
                <a:latin typeface="Courier New"/>
                <a:ea typeface="Courier New"/>
                <a:cs typeface="Courier New"/>
                <a:sym typeface="Courier New"/>
              </a:rPr>
              <a:t>* </a:t>
            </a:r>
            <a:r>
              <a:rPr lang="es-AR" sz="1100">
                <a:solidFill>
                  <a:schemeClr val="dk1"/>
                </a:solidFill>
                <a:highlight>
                  <a:srgbClr val="FFFFFE"/>
                </a:highlight>
                <a:latin typeface="Courier New"/>
                <a:ea typeface="Courier New"/>
                <a:cs typeface="Courier New"/>
                <a:sym typeface="Courier New"/>
              </a:rPr>
              <a:t>  Filtramos unicamente propiedades con precios en dolares (61.751)</a:t>
            </a:r>
            <a:endParaRPr/>
          </a:p>
          <a:p>
            <a:pPr indent="0" lvl="0" marL="0" rtl="0" algn="l">
              <a:lnSpc>
                <a:spcPct val="135714"/>
              </a:lnSpc>
              <a:spcBef>
                <a:spcPts val="0"/>
              </a:spcBef>
              <a:spcAft>
                <a:spcPts val="0"/>
              </a:spcAft>
              <a:buClr>
                <a:schemeClr val="dk1"/>
              </a:buClr>
              <a:buSzPts val="1100"/>
              <a:buFont typeface="Arial"/>
              <a:buNone/>
            </a:pPr>
            <a:r>
              <a:rPr lang="es-AR" sz="1100">
                <a:solidFill>
                  <a:srgbClr val="0000FF"/>
                </a:solidFill>
                <a:highlight>
                  <a:srgbClr val="FFFFFE"/>
                </a:highlight>
                <a:latin typeface="Courier New"/>
                <a:ea typeface="Courier New"/>
                <a:cs typeface="Courier New"/>
                <a:sym typeface="Courier New"/>
              </a:rPr>
              <a:t>* </a:t>
            </a:r>
            <a:r>
              <a:rPr lang="es-AR" sz="1100">
                <a:solidFill>
                  <a:schemeClr val="dk1"/>
                </a:solidFill>
                <a:highlight>
                  <a:srgbClr val="FFFFFE"/>
                </a:highlight>
                <a:latin typeface="Courier New"/>
                <a:ea typeface="Courier New"/>
                <a:cs typeface="Courier New"/>
                <a:sym typeface="Courier New"/>
              </a:rPr>
              <a:t>  Calculamos el precio del m2 como Precio/Superficie cubierta </a:t>
            </a:r>
            <a:endParaRPr/>
          </a:p>
          <a:p>
            <a:pPr indent="0" lvl="0" marL="0" rtl="0" algn="l">
              <a:lnSpc>
                <a:spcPct val="135714"/>
              </a:lnSpc>
              <a:spcBef>
                <a:spcPts val="0"/>
              </a:spcBef>
              <a:spcAft>
                <a:spcPts val="0"/>
              </a:spcAft>
              <a:buClr>
                <a:schemeClr val="dk1"/>
              </a:buClr>
              <a:buSzPts val="1100"/>
              <a:buFont typeface="Arial"/>
              <a:buNone/>
            </a:pPr>
            <a:r>
              <a:rPr lang="es-AR" sz="1100">
                <a:solidFill>
                  <a:srgbClr val="0000FF"/>
                </a:solidFill>
                <a:highlight>
                  <a:srgbClr val="FFFFFE"/>
                </a:highlight>
                <a:latin typeface="Courier New"/>
                <a:ea typeface="Courier New"/>
                <a:cs typeface="Courier New"/>
                <a:sym typeface="Courier New"/>
              </a:rPr>
              <a:t>* </a:t>
            </a:r>
            <a:r>
              <a:rPr lang="es-AR" sz="1100">
                <a:solidFill>
                  <a:schemeClr val="dk1"/>
                </a:solidFill>
                <a:highlight>
                  <a:srgbClr val="FFFFFE"/>
                </a:highlight>
                <a:latin typeface="Courier New"/>
                <a:ea typeface="Courier New"/>
                <a:cs typeface="Courier New"/>
                <a:sym typeface="Courier New"/>
              </a:rPr>
              <a:t>  Renombramos Columnas</a:t>
            </a:r>
            <a:endParaRPr/>
          </a:p>
          <a:p>
            <a:pPr indent="0" lvl="0" marL="0" rtl="0" algn="l">
              <a:lnSpc>
                <a:spcPct val="135714"/>
              </a:lnSpc>
              <a:spcBef>
                <a:spcPts val="0"/>
              </a:spcBef>
              <a:spcAft>
                <a:spcPts val="0"/>
              </a:spcAft>
              <a:buClr>
                <a:schemeClr val="dk1"/>
              </a:buClr>
              <a:buSzPts val="1100"/>
              <a:buFont typeface="Arial"/>
              <a:buNone/>
            </a:pPr>
            <a:r>
              <a:rPr lang="es-AR" sz="1100">
                <a:solidFill>
                  <a:srgbClr val="0000FF"/>
                </a:solidFill>
                <a:highlight>
                  <a:srgbClr val="FFFFFE"/>
                </a:highlight>
                <a:latin typeface="Courier New"/>
                <a:ea typeface="Courier New"/>
                <a:cs typeface="Courier New"/>
                <a:sym typeface="Courier New"/>
              </a:rPr>
              <a:t>* </a:t>
            </a:r>
            <a:r>
              <a:rPr lang="es-AR" sz="1100">
                <a:solidFill>
                  <a:schemeClr val="dk1"/>
                </a:solidFill>
                <a:highlight>
                  <a:srgbClr val="FFFFFE"/>
                </a:highlight>
                <a:latin typeface="Courier New"/>
                <a:ea typeface="Courier New"/>
                <a:cs typeface="Courier New"/>
                <a:sym typeface="Courier New"/>
              </a:rPr>
              <a:t>  Filtramos los datos con informacion de la latitud y longitud de la propiedad (57.717)</a:t>
            </a:r>
            <a:endParaRPr/>
          </a:p>
          <a:p>
            <a:pPr indent="0" lvl="0" marL="0" rtl="0" algn="l">
              <a:lnSpc>
                <a:spcPct val="135714"/>
              </a:lnSpc>
              <a:spcBef>
                <a:spcPts val="0"/>
              </a:spcBef>
              <a:spcAft>
                <a:spcPts val="0"/>
              </a:spcAft>
              <a:buClr>
                <a:schemeClr val="dk1"/>
              </a:buClr>
              <a:buSzPts val="1100"/>
              <a:buFont typeface="Arial"/>
              <a:buNone/>
            </a:pPr>
            <a:r>
              <a:t/>
            </a:r>
            <a:endParaRPr sz="110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10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100">
                <a:solidFill>
                  <a:schemeClr val="dk1"/>
                </a:solidFill>
                <a:highlight>
                  <a:srgbClr val="FFFFFE"/>
                </a:highlight>
                <a:latin typeface="Courier New"/>
                <a:ea typeface="Courier New"/>
                <a:cs typeface="Courier New"/>
                <a:sym typeface="Courier New"/>
              </a:rPr>
              <a:t>2.b Calculamos la distancia de cada propiedad a la estacion de subte mas cercana y adicionalmente generamos una columna con el nombre de la estacion mas cercana</a:t>
            </a:r>
            <a:endParaRPr/>
          </a:p>
          <a:p>
            <a:pPr indent="0" lvl="0" marL="0" rtl="0" algn="l">
              <a:lnSpc>
                <a:spcPct val="135714"/>
              </a:lnSpc>
              <a:spcBef>
                <a:spcPts val="0"/>
              </a:spcBef>
              <a:spcAft>
                <a:spcPts val="0"/>
              </a:spcAft>
              <a:buClr>
                <a:schemeClr val="dk1"/>
              </a:buClr>
              <a:buSzPts val="1100"/>
              <a:buFont typeface="Arial"/>
              <a:buNone/>
            </a:pPr>
            <a:r>
              <a:t/>
            </a:r>
            <a:endParaRPr sz="110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100">
                <a:solidFill>
                  <a:schemeClr val="dk1"/>
                </a:solidFill>
                <a:highlight>
                  <a:srgbClr val="FFFFFE"/>
                </a:highlight>
                <a:latin typeface="Courier New"/>
                <a:ea typeface="Courier New"/>
                <a:cs typeface="Courier New"/>
                <a:sym typeface="Courier New"/>
              </a:rPr>
              <a:t>2.c Para evitar demoras en el procesamiento de datos, trabajamos unicamente con las publicaciones del 1Q2020 (13.430) y eliminamos las publicaciones duplicadas (11.878)</a:t>
            </a:r>
            <a:endParaRPr/>
          </a:p>
          <a:p>
            <a:pPr indent="0" lvl="0" marL="0" rtl="0" algn="l">
              <a:lnSpc>
                <a:spcPct val="135714"/>
              </a:lnSpc>
              <a:spcBef>
                <a:spcPts val="0"/>
              </a:spcBef>
              <a:spcAft>
                <a:spcPts val="0"/>
              </a:spcAft>
              <a:buClr>
                <a:schemeClr val="dk1"/>
              </a:buClr>
              <a:buSzPts val="1100"/>
              <a:buFont typeface="Arial"/>
              <a:buNone/>
            </a:pPr>
            <a:r>
              <a:t/>
            </a:r>
            <a:endParaRPr sz="110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100">
                <a:solidFill>
                  <a:schemeClr val="dk1"/>
                </a:solidFill>
                <a:highlight>
                  <a:srgbClr val="FFFFFE"/>
                </a:highlight>
                <a:latin typeface="Courier New"/>
                <a:ea typeface="Courier New"/>
                <a:cs typeface="Courier New"/>
                <a:sym typeface="Courier New"/>
              </a:rPr>
              <a:t>2.d Transformamos los siguientes datos:</a:t>
            </a:r>
            <a:endParaRPr/>
          </a:p>
          <a:p>
            <a:pPr indent="0" lvl="0" marL="0" rtl="0" algn="l">
              <a:lnSpc>
                <a:spcPct val="135714"/>
              </a:lnSpc>
              <a:spcBef>
                <a:spcPts val="0"/>
              </a:spcBef>
              <a:spcAft>
                <a:spcPts val="0"/>
              </a:spcAft>
              <a:buClr>
                <a:schemeClr val="dk1"/>
              </a:buClr>
              <a:buSzPts val="1100"/>
              <a:buFont typeface="Arial"/>
              <a:buNone/>
            </a:pPr>
            <a:r>
              <a:t/>
            </a:r>
            <a:endParaRPr sz="110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100">
                <a:solidFill>
                  <a:srgbClr val="0000FF"/>
                </a:solidFill>
                <a:highlight>
                  <a:srgbClr val="FFFFFE"/>
                </a:highlight>
                <a:latin typeface="Courier New"/>
                <a:ea typeface="Courier New"/>
                <a:cs typeface="Courier New"/>
                <a:sym typeface="Courier New"/>
              </a:rPr>
              <a:t>* </a:t>
            </a:r>
            <a:r>
              <a:rPr lang="es-AR" sz="1100">
                <a:solidFill>
                  <a:schemeClr val="dk1"/>
                </a:solidFill>
                <a:highlight>
                  <a:srgbClr val="FFFFFE"/>
                </a:highlight>
                <a:latin typeface="Courier New"/>
                <a:ea typeface="Courier New"/>
                <a:cs typeface="Courier New"/>
                <a:sym typeface="Courier New"/>
              </a:rPr>
              <a:t>  Renombramos los barrios para llamarlos de la misma forma que figuran en la base de "Barrios" del gobierno de la ciudad</a:t>
            </a:r>
            <a:endParaRPr/>
          </a:p>
          <a:p>
            <a:pPr indent="0" lvl="0" marL="0" rtl="0" algn="l">
              <a:lnSpc>
                <a:spcPct val="135714"/>
              </a:lnSpc>
              <a:spcBef>
                <a:spcPts val="0"/>
              </a:spcBef>
              <a:spcAft>
                <a:spcPts val="0"/>
              </a:spcAft>
              <a:buClr>
                <a:schemeClr val="dk1"/>
              </a:buClr>
              <a:buSzPts val="1100"/>
              <a:buFont typeface="Arial"/>
              <a:buNone/>
            </a:pPr>
            <a:r>
              <a:rPr lang="es-AR" sz="1100">
                <a:solidFill>
                  <a:srgbClr val="0000FF"/>
                </a:solidFill>
                <a:highlight>
                  <a:srgbClr val="FFFFFE"/>
                </a:highlight>
                <a:latin typeface="Courier New"/>
                <a:ea typeface="Courier New"/>
                <a:cs typeface="Courier New"/>
                <a:sym typeface="Courier New"/>
              </a:rPr>
              <a:t>* </a:t>
            </a:r>
            <a:r>
              <a:rPr lang="es-AR" sz="1100">
                <a:solidFill>
                  <a:schemeClr val="dk1"/>
                </a:solidFill>
                <a:highlight>
                  <a:srgbClr val="FFFFFE"/>
                </a:highlight>
                <a:latin typeface="Courier New"/>
                <a:ea typeface="Courier New"/>
                <a:cs typeface="Courier New"/>
                <a:sym typeface="Courier New"/>
              </a:rPr>
              <a:t>  Transformacion de outliers (percentiles 2 y 95)</a:t>
            </a:r>
            <a:endParaRPr/>
          </a:p>
          <a:p>
            <a:pPr indent="0" lvl="0" marL="0" rtl="0" algn="l">
              <a:lnSpc>
                <a:spcPct val="135714"/>
              </a:lnSpc>
              <a:spcBef>
                <a:spcPts val="0"/>
              </a:spcBef>
              <a:spcAft>
                <a:spcPts val="0"/>
              </a:spcAft>
              <a:buClr>
                <a:schemeClr val="dk1"/>
              </a:buClr>
              <a:buSzPts val="1100"/>
              <a:buFont typeface="Arial"/>
              <a:buNone/>
            </a:pPr>
            <a:r>
              <a:t/>
            </a:r>
            <a:endParaRPr sz="110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100">
                <a:solidFill>
                  <a:srgbClr val="0000FF"/>
                </a:solidFill>
                <a:highlight>
                  <a:srgbClr val="FFFFFE"/>
                </a:highlight>
                <a:latin typeface="Courier New"/>
                <a:ea typeface="Courier New"/>
                <a:cs typeface="Courier New"/>
                <a:sym typeface="Courier New"/>
              </a:rPr>
              <a:t>3. </a:t>
            </a:r>
            <a:r>
              <a:rPr lang="es-AR" sz="1100">
                <a:solidFill>
                  <a:schemeClr val="dk1"/>
                </a:solidFill>
                <a:highlight>
                  <a:srgbClr val="FFFFFE"/>
                </a:highlight>
                <a:latin typeface="Courier New"/>
                <a:ea typeface="Courier New"/>
                <a:cs typeface="Courier New"/>
                <a:sym typeface="Courier New"/>
              </a:rPr>
              <a:t>Visualizacion de la informacion </a:t>
            </a:r>
            <a:r>
              <a:rPr b="1" lang="es-AR" sz="1100">
                <a:solidFill>
                  <a:schemeClr val="dk1"/>
                </a:solidFill>
                <a:highlight>
                  <a:srgbClr val="FFFFFE"/>
                </a:highlight>
                <a:latin typeface="Courier New"/>
                <a:ea typeface="Courier New"/>
                <a:cs typeface="Courier New"/>
                <a:sym typeface="Courier New"/>
              </a:rPr>
              <a:t>**(COMPLETAR)**</a:t>
            </a:r>
            <a:endParaRPr/>
          </a:p>
          <a:p>
            <a:pPr indent="0" lvl="0" marL="0" rtl="0" algn="l">
              <a:lnSpc>
                <a:spcPct val="135714"/>
              </a:lnSpc>
              <a:spcBef>
                <a:spcPts val="0"/>
              </a:spcBef>
              <a:spcAft>
                <a:spcPts val="0"/>
              </a:spcAft>
              <a:buClr>
                <a:schemeClr val="dk1"/>
              </a:buClr>
              <a:buSzPts val="1100"/>
              <a:buFont typeface="Arial"/>
              <a:buNone/>
            </a:pPr>
            <a:r>
              <a:rPr lang="es-AR" sz="1100">
                <a:solidFill>
                  <a:srgbClr val="0000FF"/>
                </a:solidFill>
                <a:highlight>
                  <a:srgbClr val="FFFFFE"/>
                </a:highlight>
                <a:latin typeface="Courier New"/>
                <a:ea typeface="Courier New"/>
                <a:cs typeface="Courier New"/>
                <a:sym typeface="Courier New"/>
              </a:rPr>
              <a:t> - </a:t>
            </a:r>
            <a:r>
              <a:rPr lang="es-AR" sz="1100">
                <a:solidFill>
                  <a:schemeClr val="dk1"/>
                </a:solidFill>
                <a:highlight>
                  <a:srgbClr val="FFFFFE"/>
                </a:highlight>
                <a:latin typeface="Courier New"/>
                <a:ea typeface="Courier New"/>
                <a:cs typeface="Courier New"/>
                <a:sym typeface="Courier New"/>
              </a:rPr>
              <a:t>Base properati por barrios</a:t>
            </a:r>
            <a:endParaRPr/>
          </a:p>
          <a:p>
            <a:pPr indent="0" lvl="0" marL="0" rtl="0" algn="l">
              <a:lnSpc>
                <a:spcPct val="135714"/>
              </a:lnSpc>
              <a:spcBef>
                <a:spcPts val="0"/>
              </a:spcBef>
              <a:spcAft>
                <a:spcPts val="0"/>
              </a:spcAft>
              <a:buClr>
                <a:schemeClr val="dk1"/>
              </a:buClr>
              <a:buSzPts val="1100"/>
              <a:buFont typeface="Arial"/>
              <a:buNone/>
            </a:pPr>
            <a:r>
              <a:rPr lang="es-AR" sz="1100">
                <a:solidFill>
                  <a:srgbClr val="0000FF"/>
                </a:solidFill>
                <a:highlight>
                  <a:srgbClr val="FFFFFE"/>
                </a:highlight>
                <a:latin typeface="Courier New"/>
                <a:ea typeface="Courier New"/>
                <a:cs typeface="Courier New"/>
                <a:sym typeface="Courier New"/>
              </a:rPr>
              <a:t> - </a:t>
            </a:r>
            <a:r>
              <a:rPr lang="es-AR" sz="1100">
                <a:solidFill>
                  <a:schemeClr val="dk1"/>
                </a:solidFill>
                <a:highlight>
                  <a:srgbClr val="FFFFFE"/>
                </a:highlight>
                <a:latin typeface="Courier New"/>
                <a:ea typeface="Courier New"/>
                <a:cs typeface="Courier New"/>
                <a:sym typeface="Courier New"/>
              </a:rPr>
              <a:t>Datos del gobierno de la ciudad de Subtes/EcoBicis/Metrobus/Trenes</a:t>
            </a:r>
            <a:endParaRPr/>
          </a:p>
          <a:p>
            <a:pPr indent="0" lvl="0" marL="0" rtl="0" algn="l">
              <a:lnSpc>
                <a:spcPct val="135714"/>
              </a:lnSpc>
              <a:spcBef>
                <a:spcPts val="0"/>
              </a:spcBef>
              <a:spcAft>
                <a:spcPts val="0"/>
              </a:spcAft>
              <a:buClr>
                <a:schemeClr val="dk1"/>
              </a:buClr>
              <a:buSzPts val="1100"/>
              <a:buFont typeface="Arial"/>
              <a:buNone/>
            </a:pPr>
            <a:r>
              <a:t/>
            </a:r>
            <a:endParaRPr sz="110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100">
                <a:solidFill>
                  <a:srgbClr val="0000FF"/>
                </a:solidFill>
                <a:highlight>
                  <a:srgbClr val="FFFFFE"/>
                </a:highlight>
                <a:latin typeface="Courier New"/>
                <a:ea typeface="Courier New"/>
                <a:cs typeface="Courier New"/>
                <a:sym typeface="Courier New"/>
              </a:rPr>
              <a:t>4. </a:t>
            </a:r>
            <a:r>
              <a:rPr lang="es-AR" sz="1100">
                <a:solidFill>
                  <a:schemeClr val="dk1"/>
                </a:solidFill>
                <a:highlight>
                  <a:srgbClr val="FFFFFE"/>
                </a:highlight>
                <a:latin typeface="Courier New"/>
                <a:ea typeface="Courier New"/>
                <a:cs typeface="Courier New"/>
                <a:sym typeface="Courier New"/>
              </a:rPr>
              <a:t>Analisis de Correlacion</a:t>
            </a:r>
            <a:endParaRPr sz="110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a:solidFill>
                  <a:schemeClr val="dk1"/>
                </a:solidFill>
                <a:highlight>
                  <a:srgbClr val="FFFFFE"/>
                </a:highlight>
                <a:latin typeface="Courier New"/>
                <a:ea typeface="Courier New"/>
                <a:cs typeface="Courier New"/>
                <a:sym typeface="Courier New"/>
              </a:rPr>
              <a:t>Links datos GOB CIUDAD:</a:t>
            </a:r>
            <a:endParaRPr>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chemeClr val="dk1"/>
                </a:solidFill>
                <a:highlight>
                  <a:srgbClr val="FFFFFE"/>
                </a:highlight>
                <a:latin typeface="Courier New"/>
                <a:ea typeface="Courier New"/>
                <a:cs typeface="Courier New"/>
                <a:sym typeface="Courier New"/>
              </a:rPr>
              <a:t>barrios = gpd.read_file(</a:t>
            </a:r>
            <a:r>
              <a:rPr lang="es-AR" sz="1050">
                <a:solidFill>
                  <a:srgbClr val="A31515"/>
                </a:solidFill>
                <a:highlight>
                  <a:srgbClr val="FFFFFE"/>
                </a:highlight>
                <a:latin typeface="Courier New"/>
                <a:ea typeface="Courier New"/>
                <a:cs typeface="Courier New"/>
                <a:sym typeface="Courier New"/>
              </a:rPr>
              <a:t>'https://cdn.buenosaires.gob.ar/datosabiertos/datasets/barrios/barrios.geojson'</a:t>
            </a:r>
            <a:r>
              <a:rPr lang="es-AR"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chemeClr val="dk1"/>
                </a:solidFill>
                <a:highlight>
                  <a:srgbClr val="FFFFFE"/>
                </a:highlight>
                <a:latin typeface="Courier New"/>
                <a:ea typeface="Courier New"/>
                <a:cs typeface="Courier New"/>
                <a:sym typeface="Courier New"/>
              </a:rPr>
              <a:t>colectivos = gpd.read_file(</a:t>
            </a:r>
            <a:r>
              <a:rPr lang="es-AR" sz="1050">
                <a:solidFill>
                  <a:srgbClr val="A31515"/>
                </a:solidFill>
                <a:highlight>
                  <a:srgbClr val="FFFFFE"/>
                </a:highlight>
                <a:latin typeface="Courier New"/>
                <a:ea typeface="Courier New"/>
                <a:cs typeface="Courier New"/>
                <a:sym typeface="Courier New"/>
              </a:rPr>
              <a:t>'https://cdn.buenosaires.gob.ar/datosabiertos/datasets/colectivos/paradas-de-colectivo.geojson'</a:t>
            </a:r>
            <a:r>
              <a:rPr lang="es-AR"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chemeClr val="dk1"/>
                </a:solidFill>
                <a:highlight>
                  <a:srgbClr val="FFFFFE"/>
                </a:highlight>
                <a:latin typeface="Courier New"/>
                <a:ea typeface="Courier New"/>
                <a:cs typeface="Courier New"/>
                <a:sym typeface="Courier New"/>
              </a:rPr>
              <a:t>metrobus=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chemeClr val="dk1"/>
                </a:solidFill>
                <a:highlight>
                  <a:srgbClr val="FFFFFE"/>
                </a:highlight>
                <a:latin typeface="Courier New"/>
                <a:ea typeface="Courier New"/>
                <a:cs typeface="Courier New"/>
                <a:sym typeface="Courier New"/>
              </a:rPr>
              <a:t>gpd.read_file(</a:t>
            </a:r>
            <a:r>
              <a:rPr lang="es-AR" sz="1050">
                <a:solidFill>
                  <a:srgbClr val="A31515"/>
                </a:solidFill>
                <a:highlight>
                  <a:srgbClr val="FFFFFE"/>
                </a:highlight>
                <a:latin typeface="Courier New"/>
                <a:ea typeface="Courier New"/>
                <a:cs typeface="Courier New"/>
                <a:sym typeface="Courier New"/>
              </a:rPr>
              <a:t>'</a:t>
            </a:r>
            <a:r>
              <a:rPr lang="es-AR" sz="1050" u="sng">
                <a:solidFill>
                  <a:schemeClr val="hlink"/>
                </a:solidFill>
                <a:highlight>
                  <a:srgbClr val="FFFFFE"/>
                </a:highlight>
                <a:latin typeface="Courier New"/>
                <a:ea typeface="Courier New"/>
                <a:cs typeface="Courier New"/>
                <a:sym typeface="Courier New"/>
                <a:hlinkClick r:id="rId2"/>
              </a:rPr>
              <a:t>https://cdn.buenosaires.gob.ar/datosabiertos/datasets/transporte/metrobus/estaciones-de-metrobus.geojson</a:t>
            </a:r>
            <a:r>
              <a:rPr lang="es-AR" sz="1050">
                <a:solidFill>
                  <a:srgbClr val="A31515"/>
                </a:solidFill>
                <a:highlight>
                  <a:srgbClr val="FFFFFE"/>
                </a:highlight>
                <a:latin typeface="Courier New"/>
                <a:ea typeface="Courier New"/>
                <a:cs typeface="Courier New"/>
                <a:sym typeface="Courier New"/>
              </a:rPr>
              <a:t>'</a:t>
            </a:r>
            <a:r>
              <a:rPr lang="es-AR"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chemeClr val="dk1"/>
                </a:solidFill>
                <a:highlight>
                  <a:srgbClr val="FFFFFE"/>
                </a:highlight>
                <a:latin typeface="Courier New"/>
                <a:ea typeface="Courier New"/>
                <a:cs typeface="Courier New"/>
                <a:sym typeface="Courier New"/>
              </a:rPr>
              <a:t>bici=gpd.read_file(</a:t>
            </a:r>
            <a:r>
              <a:rPr lang="es-AR" sz="1050">
                <a:solidFill>
                  <a:srgbClr val="A31515"/>
                </a:solidFill>
                <a:highlight>
                  <a:srgbClr val="FFFFFE"/>
                </a:highlight>
                <a:latin typeface="Courier New"/>
                <a:ea typeface="Courier New"/>
                <a:cs typeface="Courier New"/>
                <a:sym typeface="Courier New"/>
              </a:rPr>
              <a:t>'https://cdn.buenosaires.gob.ar/datosabiertos/datasets/transporte/estaciones-bicicletas-publicas/nuevas-estaciones-bicicletas-publicas.geojson'</a:t>
            </a:r>
            <a:r>
              <a:rPr lang="es-AR"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chemeClr val="dk1"/>
                </a:solidFill>
                <a:highlight>
                  <a:srgbClr val="FFFFFE"/>
                </a:highlight>
                <a:latin typeface="Courier New"/>
                <a:ea typeface="Courier New"/>
                <a:cs typeface="Courier New"/>
                <a:sym typeface="Courier New"/>
              </a:rPr>
              <a:t>viajes_2019=pd.read_csv(</a:t>
            </a:r>
            <a:r>
              <a:rPr lang="es-AR" sz="1050">
                <a:solidFill>
                  <a:srgbClr val="A31515"/>
                </a:solidFill>
                <a:highlight>
                  <a:srgbClr val="FFFFFE"/>
                </a:highlight>
                <a:latin typeface="Courier New"/>
                <a:ea typeface="Courier New"/>
                <a:cs typeface="Courier New"/>
                <a:sym typeface="Courier New"/>
              </a:rPr>
              <a:t>'https://cdn.buenosaires.gob.ar/datosabiertos/datasets/subte-viajes-molinetes/molinetes-2019.zip'</a:t>
            </a:r>
            <a:r>
              <a:rPr lang="es-AR" sz="1050">
                <a:solidFill>
                  <a:schemeClr val="dk1"/>
                </a:solidFill>
                <a:highlight>
                  <a:srgbClr val="FFFFFE"/>
                </a:highlight>
                <a:latin typeface="Courier New"/>
                <a:ea typeface="Courier New"/>
                <a:cs typeface="Courier New"/>
                <a:sym typeface="Courier New"/>
              </a:rPr>
              <a:t>, compression=</a:t>
            </a:r>
            <a:r>
              <a:rPr lang="es-AR" sz="1050">
                <a:solidFill>
                  <a:srgbClr val="A31515"/>
                </a:solidFill>
                <a:highlight>
                  <a:srgbClr val="FFFFFE"/>
                </a:highlight>
                <a:latin typeface="Courier New"/>
                <a:ea typeface="Courier New"/>
                <a:cs typeface="Courier New"/>
                <a:sym typeface="Courier New"/>
              </a:rPr>
              <a:t>'zip'</a:t>
            </a:r>
            <a:r>
              <a:rPr lang="es-AR" sz="1050">
                <a:solidFill>
                  <a:schemeClr val="dk1"/>
                </a:solidFill>
                <a:highlight>
                  <a:srgbClr val="FFFFFE"/>
                </a:highlight>
                <a:latin typeface="Courier New"/>
                <a:ea typeface="Courier New"/>
                <a:cs typeface="Courier New"/>
                <a:sym typeface="Courier New"/>
              </a:rPr>
              <a:t>, header=</a:t>
            </a:r>
            <a:r>
              <a:rPr lang="es-AR" sz="1050">
                <a:solidFill>
                  <a:srgbClr val="09885A"/>
                </a:solidFill>
                <a:highlight>
                  <a:srgbClr val="FFFFFE"/>
                </a:highlight>
                <a:latin typeface="Courier New"/>
                <a:ea typeface="Courier New"/>
                <a:cs typeface="Courier New"/>
                <a:sym typeface="Courier New"/>
              </a:rPr>
              <a:t>0</a:t>
            </a:r>
            <a:r>
              <a:rPr lang="es-AR" sz="1050">
                <a:solidFill>
                  <a:schemeClr val="dk1"/>
                </a:solidFill>
                <a:highlight>
                  <a:srgbClr val="FFFFFE"/>
                </a:highlight>
                <a:latin typeface="Courier New"/>
                <a:ea typeface="Courier New"/>
                <a:cs typeface="Courier New"/>
                <a:sym typeface="Courier New"/>
              </a:rPr>
              <a:t>, sep=</a:t>
            </a:r>
            <a:r>
              <a:rPr lang="es-AR" sz="1050">
                <a:solidFill>
                  <a:srgbClr val="A31515"/>
                </a:solidFill>
                <a:highlight>
                  <a:srgbClr val="FFFFFE"/>
                </a:highlight>
                <a:latin typeface="Courier New"/>
                <a:ea typeface="Courier New"/>
                <a:cs typeface="Courier New"/>
                <a:sym typeface="Courier New"/>
              </a:rPr>
              <a:t>','</a:t>
            </a:r>
            <a:r>
              <a:rPr lang="es-AR" sz="1050">
                <a:solidFill>
                  <a:schemeClr val="dk1"/>
                </a:solidFill>
                <a:highlight>
                  <a:srgbClr val="FFFFFE"/>
                </a:highlight>
                <a:latin typeface="Courier New"/>
                <a:ea typeface="Courier New"/>
                <a:cs typeface="Courier New"/>
                <a:sym typeface="Courier New"/>
              </a:rPr>
              <a:t>, error_bad_lines=</a:t>
            </a:r>
            <a:r>
              <a:rPr lang="es-AR" sz="1050">
                <a:solidFill>
                  <a:srgbClr val="0000FF"/>
                </a:solidFill>
                <a:highlight>
                  <a:srgbClr val="FFFFFE"/>
                </a:highlight>
                <a:latin typeface="Courier New"/>
                <a:ea typeface="Courier New"/>
                <a:cs typeface="Courier New"/>
                <a:sym typeface="Courier New"/>
              </a:rPr>
              <a:t>False</a:t>
            </a:r>
            <a:r>
              <a:rPr lang="es-AR"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chemeClr val="dk1"/>
                </a:solidFill>
                <a:highlight>
                  <a:srgbClr val="FFFFFE"/>
                </a:highlight>
                <a:latin typeface="Courier New"/>
                <a:ea typeface="Courier New"/>
                <a:cs typeface="Courier New"/>
                <a:sym typeface="Courier New"/>
              </a:rPr>
              <a:t>tren= gpd.read_file('https://cdn.buenosaires.gob.ar/datosabiertos/datasets/estaciones-de-ferrocarril/estaciones-de-ferrocarril.geojson')</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p>
        </p:txBody>
      </p:sp>
      <p:sp>
        <p:nvSpPr>
          <p:cNvPr id="87" name="Google Shape;87;p3:notes"/>
          <p:cNvSpPr/>
          <p:nvPr>
            <p:ph idx="2" type="sldImg"/>
          </p:nvPr>
        </p:nvSpPr>
        <p:spPr>
          <a:xfrm>
            <a:off x="217488" y="801688"/>
            <a:ext cx="7126200" cy="4010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4: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AR" sz="1050">
                <a:solidFill>
                  <a:srgbClr val="0000FF"/>
                </a:solidFill>
                <a:highlight>
                  <a:srgbClr val="FFFFFE"/>
                </a:highlight>
                <a:latin typeface="Courier New"/>
                <a:ea typeface="Courier New"/>
                <a:cs typeface="Courier New"/>
                <a:sym typeface="Courier New"/>
              </a:rPr>
              <a:t>1. </a:t>
            </a:r>
            <a:r>
              <a:rPr lang="es-AR" sz="1050">
                <a:solidFill>
                  <a:schemeClr val="dk1"/>
                </a:solidFill>
                <a:highlight>
                  <a:srgbClr val="FFFFFE"/>
                </a:highlight>
                <a:latin typeface="Courier New"/>
                <a:ea typeface="Courier New"/>
                <a:cs typeface="Courier New"/>
                <a:sym typeface="Courier New"/>
              </a:rPr>
              <a:t>Lectura de base:</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chemeClr val="dk1"/>
                </a:solidFill>
                <a:highlight>
                  <a:srgbClr val="FFFFFE"/>
                </a:highlight>
                <a:latin typeface="Courier New"/>
                <a:ea typeface="Courier New"/>
                <a:cs typeface="Courier New"/>
                <a:sym typeface="Courier New"/>
              </a:rPr>
              <a:t>Tomamos la base que publica Properati con el detalle de las propiedades publicadas para venta o alquiler del siguiente sitio:</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chemeClr val="dk1"/>
                </a:solidFill>
                <a:highlight>
                  <a:srgbClr val="FFFFFE"/>
                </a:highlight>
                <a:latin typeface="Courier New"/>
                <a:ea typeface="Courier New"/>
                <a:cs typeface="Courier New"/>
                <a:sym typeface="Courier New"/>
              </a:rPr>
              <a:t>https://storage.googleapis.com/properati-data-public/ar_properties.csv.gz</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rgbClr val="0000FF"/>
                </a:solidFill>
                <a:highlight>
                  <a:srgbClr val="FFFFFE"/>
                </a:highlight>
                <a:latin typeface="Courier New"/>
                <a:ea typeface="Courier New"/>
                <a:cs typeface="Courier New"/>
                <a:sym typeface="Courier New"/>
              </a:rPr>
              <a:t>2. </a:t>
            </a:r>
            <a:r>
              <a:rPr lang="es-AR" sz="1050">
                <a:solidFill>
                  <a:schemeClr val="dk1"/>
                </a:solidFill>
                <a:highlight>
                  <a:srgbClr val="FFFFFE"/>
                </a:highlight>
                <a:latin typeface="Courier New"/>
                <a:ea typeface="Courier New"/>
                <a:cs typeface="Courier New"/>
                <a:sym typeface="Courier New"/>
              </a:rPr>
              <a:t>Limpieza y transformacion de la base:</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chemeClr val="dk1"/>
                </a:solidFill>
                <a:highlight>
                  <a:srgbClr val="FFFFFE"/>
                </a:highlight>
                <a:latin typeface="Courier New"/>
                <a:ea typeface="Courier New"/>
                <a:cs typeface="Courier New"/>
                <a:sym typeface="Courier New"/>
              </a:rPr>
              <a:t>2.a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chemeClr val="dk1"/>
                </a:solidFill>
                <a:highlight>
                  <a:srgbClr val="FFFFFE"/>
                </a:highlight>
                <a:latin typeface="Courier New"/>
                <a:ea typeface="Courier New"/>
                <a:cs typeface="Courier New"/>
                <a:sym typeface="Courier New"/>
              </a:rPr>
              <a:t>Partimos de 1 milón de datos y realizamos las siguientes transformaciones:</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rgbClr val="0000FF"/>
                </a:solidFill>
                <a:highlight>
                  <a:srgbClr val="FFFFFE"/>
                </a:highlight>
                <a:latin typeface="Courier New"/>
                <a:ea typeface="Courier New"/>
                <a:cs typeface="Courier New"/>
                <a:sym typeface="Courier New"/>
              </a:rPr>
              <a:t>* </a:t>
            </a:r>
            <a:r>
              <a:rPr lang="es-AR" sz="1050">
                <a:solidFill>
                  <a:schemeClr val="dk1"/>
                </a:solidFill>
                <a:highlight>
                  <a:srgbClr val="FFFFFE"/>
                </a:highlight>
                <a:latin typeface="Courier New"/>
                <a:ea typeface="Courier New"/>
                <a:cs typeface="Courier New"/>
                <a:sym typeface="Courier New"/>
              </a:rPr>
              <a:t>  Filtramos las publicaciones de Argentina (983.764)</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rgbClr val="0000FF"/>
                </a:solidFill>
                <a:highlight>
                  <a:srgbClr val="FFFFFE"/>
                </a:highlight>
                <a:latin typeface="Courier New"/>
                <a:ea typeface="Courier New"/>
                <a:cs typeface="Courier New"/>
                <a:sym typeface="Courier New"/>
              </a:rPr>
              <a:t>* </a:t>
            </a:r>
            <a:r>
              <a:rPr lang="es-AR" sz="1050">
                <a:solidFill>
                  <a:schemeClr val="dk1"/>
                </a:solidFill>
                <a:highlight>
                  <a:srgbClr val="FFFFFE"/>
                </a:highlight>
                <a:latin typeface="Courier New"/>
                <a:ea typeface="Courier New"/>
                <a:cs typeface="Courier New"/>
                <a:sym typeface="Courier New"/>
              </a:rPr>
              <a:t>  Filtramos las publicaciones de CABA ( 253.265)</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rgbClr val="0000FF"/>
                </a:solidFill>
                <a:highlight>
                  <a:srgbClr val="FFFFFE"/>
                </a:highlight>
                <a:latin typeface="Courier New"/>
                <a:ea typeface="Courier New"/>
                <a:cs typeface="Courier New"/>
                <a:sym typeface="Courier New"/>
              </a:rPr>
              <a:t>* </a:t>
            </a:r>
            <a:r>
              <a:rPr lang="es-AR" sz="1050">
                <a:solidFill>
                  <a:schemeClr val="dk1"/>
                </a:solidFill>
                <a:highlight>
                  <a:srgbClr val="FFFFFE"/>
                </a:highlight>
                <a:latin typeface="Courier New"/>
                <a:ea typeface="Courier New"/>
                <a:cs typeface="Courier New"/>
                <a:sym typeface="Courier New"/>
              </a:rPr>
              <a:t>  Filtramos unicamente propiedades en venta (182.060)</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rgbClr val="0000FF"/>
                </a:solidFill>
                <a:highlight>
                  <a:srgbClr val="FFFFFE"/>
                </a:highlight>
                <a:latin typeface="Courier New"/>
                <a:ea typeface="Courier New"/>
                <a:cs typeface="Courier New"/>
                <a:sym typeface="Courier New"/>
              </a:rPr>
              <a:t>* </a:t>
            </a:r>
            <a:r>
              <a:rPr lang="es-AR" sz="1050">
                <a:solidFill>
                  <a:schemeClr val="dk1"/>
                </a:solidFill>
                <a:highlight>
                  <a:srgbClr val="FFFFFE"/>
                </a:highlight>
                <a:latin typeface="Courier New"/>
                <a:ea typeface="Courier New"/>
                <a:cs typeface="Courier New"/>
                <a:sym typeface="Courier New"/>
              </a:rPr>
              <a:t>  Filtramos unicamente departamentos (111.576)</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rgbClr val="0000FF"/>
                </a:solidFill>
                <a:highlight>
                  <a:srgbClr val="FFFFFE"/>
                </a:highlight>
                <a:latin typeface="Courier New"/>
                <a:ea typeface="Courier New"/>
                <a:cs typeface="Courier New"/>
                <a:sym typeface="Courier New"/>
              </a:rPr>
              <a:t>* </a:t>
            </a:r>
            <a:r>
              <a:rPr lang="es-AR" sz="1050">
                <a:solidFill>
                  <a:schemeClr val="dk1"/>
                </a:solidFill>
                <a:highlight>
                  <a:srgbClr val="FFFFFE"/>
                </a:highlight>
                <a:latin typeface="Courier New"/>
                <a:ea typeface="Courier New"/>
                <a:cs typeface="Courier New"/>
                <a:sym typeface="Courier New"/>
              </a:rPr>
              <a:t>  Filtramos unicamente deptos entre 1 y 3 ambientes (83.270)</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rgbClr val="0000FF"/>
                </a:solidFill>
                <a:highlight>
                  <a:srgbClr val="FFFFFE"/>
                </a:highlight>
                <a:latin typeface="Courier New"/>
                <a:ea typeface="Courier New"/>
                <a:cs typeface="Courier New"/>
                <a:sym typeface="Courier New"/>
              </a:rPr>
              <a:t>* </a:t>
            </a:r>
            <a:r>
              <a:rPr lang="es-AR" sz="1050">
                <a:solidFill>
                  <a:schemeClr val="dk1"/>
                </a:solidFill>
                <a:highlight>
                  <a:srgbClr val="FFFFFE"/>
                </a:highlight>
                <a:latin typeface="Courier New"/>
                <a:ea typeface="Courier New"/>
                <a:cs typeface="Courier New"/>
                <a:sym typeface="Courier New"/>
              </a:rPr>
              <a:t>  Eliminamos registros sin precio publicado (81.034)</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rgbClr val="0000FF"/>
                </a:solidFill>
                <a:highlight>
                  <a:srgbClr val="FFFFFE"/>
                </a:highlight>
                <a:latin typeface="Courier New"/>
                <a:ea typeface="Courier New"/>
                <a:cs typeface="Courier New"/>
                <a:sym typeface="Courier New"/>
              </a:rPr>
              <a:t>* </a:t>
            </a:r>
            <a:r>
              <a:rPr lang="es-AR" sz="1050">
                <a:solidFill>
                  <a:schemeClr val="dk1"/>
                </a:solidFill>
                <a:highlight>
                  <a:srgbClr val="FFFFFE"/>
                </a:highlight>
                <a:latin typeface="Courier New"/>
                <a:ea typeface="Courier New"/>
                <a:cs typeface="Courier New"/>
                <a:sym typeface="Courier New"/>
              </a:rPr>
              <a:t>  Eliminamos registros sin el dato de cantidad de m2 de la propiedad (62.473)</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rgbClr val="0000FF"/>
                </a:solidFill>
                <a:highlight>
                  <a:srgbClr val="FFFFFE"/>
                </a:highlight>
                <a:latin typeface="Courier New"/>
                <a:ea typeface="Courier New"/>
                <a:cs typeface="Courier New"/>
                <a:sym typeface="Courier New"/>
              </a:rPr>
              <a:t>* </a:t>
            </a:r>
            <a:r>
              <a:rPr lang="es-AR" sz="1050">
                <a:solidFill>
                  <a:schemeClr val="dk1"/>
                </a:solidFill>
                <a:highlight>
                  <a:srgbClr val="FFFFFE"/>
                </a:highlight>
                <a:latin typeface="Courier New"/>
                <a:ea typeface="Courier New"/>
                <a:cs typeface="Courier New"/>
                <a:sym typeface="Courier New"/>
              </a:rPr>
              <a:t>  Filtramos unicamente propiedades con precios en dolares (61.751)</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rgbClr val="0000FF"/>
                </a:solidFill>
                <a:highlight>
                  <a:srgbClr val="FFFFFE"/>
                </a:highlight>
                <a:latin typeface="Courier New"/>
                <a:ea typeface="Courier New"/>
                <a:cs typeface="Courier New"/>
                <a:sym typeface="Courier New"/>
              </a:rPr>
              <a:t>* </a:t>
            </a:r>
            <a:r>
              <a:rPr lang="es-AR" sz="1050">
                <a:solidFill>
                  <a:schemeClr val="dk1"/>
                </a:solidFill>
                <a:highlight>
                  <a:srgbClr val="FFFFFE"/>
                </a:highlight>
                <a:latin typeface="Courier New"/>
                <a:ea typeface="Courier New"/>
                <a:cs typeface="Courier New"/>
                <a:sym typeface="Courier New"/>
              </a:rPr>
              <a:t>  Calculamos el precio del m2 como Precio/Superficie cubierta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rgbClr val="0000FF"/>
                </a:solidFill>
                <a:highlight>
                  <a:srgbClr val="FFFFFE"/>
                </a:highlight>
                <a:latin typeface="Courier New"/>
                <a:ea typeface="Courier New"/>
                <a:cs typeface="Courier New"/>
                <a:sym typeface="Courier New"/>
              </a:rPr>
              <a:t>* </a:t>
            </a:r>
            <a:r>
              <a:rPr lang="es-AR" sz="1050">
                <a:solidFill>
                  <a:schemeClr val="dk1"/>
                </a:solidFill>
                <a:highlight>
                  <a:srgbClr val="FFFFFE"/>
                </a:highlight>
                <a:latin typeface="Courier New"/>
                <a:ea typeface="Courier New"/>
                <a:cs typeface="Courier New"/>
                <a:sym typeface="Courier New"/>
              </a:rPr>
              <a:t>  Renombramos Columnas</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rgbClr val="0000FF"/>
                </a:solidFill>
                <a:highlight>
                  <a:srgbClr val="FFFFFE"/>
                </a:highlight>
                <a:latin typeface="Courier New"/>
                <a:ea typeface="Courier New"/>
                <a:cs typeface="Courier New"/>
                <a:sym typeface="Courier New"/>
              </a:rPr>
              <a:t>* </a:t>
            </a:r>
            <a:r>
              <a:rPr lang="es-AR" sz="1050">
                <a:solidFill>
                  <a:schemeClr val="dk1"/>
                </a:solidFill>
                <a:highlight>
                  <a:srgbClr val="FFFFFE"/>
                </a:highlight>
                <a:latin typeface="Courier New"/>
                <a:ea typeface="Courier New"/>
                <a:cs typeface="Courier New"/>
                <a:sym typeface="Courier New"/>
              </a:rPr>
              <a:t>  Filtramos los datos con informacion de la latitud y longitud de la propiedad (57.717)</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chemeClr val="dk1"/>
                </a:solidFill>
                <a:highlight>
                  <a:srgbClr val="FFFFFE"/>
                </a:highlight>
                <a:latin typeface="Courier New"/>
                <a:ea typeface="Courier New"/>
                <a:cs typeface="Courier New"/>
                <a:sym typeface="Courier New"/>
              </a:rPr>
              <a:t>2.b Calculamos la distancia de cada propiedad a la estacion de subte mas cercana y adicionalmente generamos una columna con el nombre de la estacion mas cercana</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chemeClr val="dk1"/>
                </a:solidFill>
                <a:highlight>
                  <a:srgbClr val="FFFFFE"/>
                </a:highlight>
                <a:latin typeface="Courier New"/>
                <a:ea typeface="Courier New"/>
                <a:cs typeface="Courier New"/>
                <a:sym typeface="Courier New"/>
              </a:rPr>
              <a:t>2.c Para evitar demoras en el procesamiento de datos, trabajamos unicamente con las publicaciones del 1Q2020 (13.430) y eliminamos las publicaciones duplicadas (11.878)</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chemeClr val="dk1"/>
                </a:solidFill>
                <a:highlight>
                  <a:srgbClr val="FFFFFE"/>
                </a:highlight>
                <a:latin typeface="Courier New"/>
                <a:ea typeface="Courier New"/>
                <a:cs typeface="Courier New"/>
                <a:sym typeface="Courier New"/>
              </a:rPr>
              <a:t>2.d Transformamos los siguientes datos:</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rgbClr val="0000FF"/>
                </a:solidFill>
                <a:highlight>
                  <a:srgbClr val="FFFFFE"/>
                </a:highlight>
                <a:latin typeface="Courier New"/>
                <a:ea typeface="Courier New"/>
                <a:cs typeface="Courier New"/>
                <a:sym typeface="Courier New"/>
              </a:rPr>
              <a:t>* </a:t>
            </a:r>
            <a:r>
              <a:rPr lang="es-AR" sz="1050">
                <a:solidFill>
                  <a:schemeClr val="dk1"/>
                </a:solidFill>
                <a:highlight>
                  <a:srgbClr val="FFFFFE"/>
                </a:highlight>
                <a:latin typeface="Courier New"/>
                <a:ea typeface="Courier New"/>
                <a:cs typeface="Courier New"/>
                <a:sym typeface="Courier New"/>
              </a:rPr>
              <a:t>  Renombramos los barrios para llamarlos de la misma forma que figuran en la base de "Barrios" del gobierno de la ciudad</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rgbClr val="0000FF"/>
                </a:solidFill>
                <a:highlight>
                  <a:srgbClr val="FFFFFE"/>
                </a:highlight>
                <a:latin typeface="Courier New"/>
                <a:ea typeface="Courier New"/>
                <a:cs typeface="Courier New"/>
                <a:sym typeface="Courier New"/>
              </a:rPr>
              <a:t>* </a:t>
            </a:r>
            <a:r>
              <a:rPr lang="es-AR" sz="1050">
                <a:solidFill>
                  <a:schemeClr val="dk1"/>
                </a:solidFill>
                <a:highlight>
                  <a:srgbClr val="FFFFFE"/>
                </a:highlight>
                <a:latin typeface="Courier New"/>
                <a:ea typeface="Courier New"/>
                <a:cs typeface="Courier New"/>
                <a:sym typeface="Courier New"/>
              </a:rPr>
              <a:t>  Transformacion de outliers (percentiles 2 y 95)</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rgbClr val="0000FF"/>
                </a:solidFill>
                <a:highlight>
                  <a:srgbClr val="FFFFFE"/>
                </a:highlight>
                <a:latin typeface="Courier New"/>
                <a:ea typeface="Courier New"/>
                <a:cs typeface="Courier New"/>
                <a:sym typeface="Courier New"/>
              </a:rPr>
              <a:t>3. </a:t>
            </a:r>
            <a:r>
              <a:rPr lang="es-AR" sz="1050">
                <a:solidFill>
                  <a:schemeClr val="dk1"/>
                </a:solidFill>
                <a:highlight>
                  <a:srgbClr val="FFFFFE"/>
                </a:highlight>
                <a:latin typeface="Courier New"/>
                <a:ea typeface="Courier New"/>
                <a:cs typeface="Courier New"/>
                <a:sym typeface="Courier New"/>
              </a:rPr>
              <a:t>Visualizacion de la informacion </a:t>
            </a:r>
            <a:r>
              <a:rPr b="1" lang="es-AR" sz="1050">
                <a:solidFill>
                  <a:schemeClr val="dk1"/>
                </a:solidFill>
                <a:highlight>
                  <a:srgbClr val="FFFFFE"/>
                </a:highlight>
                <a:latin typeface="Courier New"/>
                <a:ea typeface="Courier New"/>
                <a:cs typeface="Courier New"/>
                <a:sym typeface="Courier New"/>
              </a:rPr>
              <a:t>**(COMPLETAR)**</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rgbClr val="0000FF"/>
                </a:solidFill>
                <a:highlight>
                  <a:srgbClr val="FFFFFE"/>
                </a:highlight>
                <a:latin typeface="Courier New"/>
                <a:ea typeface="Courier New"/>
                <a:cs typeface="Courier New"/>
                <a:sym typeface="Courier New"/>
              </a:rPr>
              <a:t> - </a:t>
            </a:r>
            <a:r>
              <a:rPr lang="es-AR" sz="1050">
                <a:solidFill>
                  <a:schemeClr val="dk1"/>
                </a:solidFill>
                <a:highlight>
                  <a:srgbClr val="FFFFFE"/>
                </a:highlight>
                <a:latin typeface="Courier New"/>
                <a:ea typeface="Courier New"/>
                <a:cs typeface="Courier New"/>
                <a:sym typeface="Courier New"/>
              </a:rPr>
              <a:t>Base properati por barrios</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rgbClr val="0000FF"/>
                </a:solidFill>
                <a:highlight>
                  <a:srgbClr val="FFFFFE"/>
                </a:highlight>
                <a:latin typeface="Courier New"/>
                <a:ea typeface="Courier New"/>
                <a:cs typeface="Courier New"/>
                <a:sym typeface="Courier New"/>
              </a:rPr>
              <a:t> - </a:t>
            </a:r>
            <a:r>
              <a:rPr lang="es-AR" sz="1050">
                <a:solidFill>
                  <a:schemeClr val="dk1"/>
                </a:solidFill>
                <a:highlight>
                  <a:srgbClr val="FFFFFE"/>
                </a:highlight>
                <a:latin typeface="Courier New"/>
                <a:ea typeface="Courier New"/>
                <a:cs typeface="Courier New"/>
                <a:sym typeface="Courier New"/>
              </a:rPr>
              <a:t>Datos del gobierno de la ciudad de Subtes/EcoBicis/Metrobus/Trenes</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rgbClr val="0000FF"/>
                </a:solidFill>
                <a:highlight>
                  <a:srgbClr val="FFFFFE"/>
                </a:highlight>
                <a:latin typeface="Courier New"/>
                <a:ea typeface="Courier New"/>
                <a:cs typeface="Courier New"/>
                <a:sym typeface="Courier New"/>
              </a:rPr>
              <a:t>4. </a:t>
            </a:r>
            <a:r>
              <a:rPr lang="es-AR" sz="1050">
                <a:solidFill>
                  <a:schemeClr val="dk1"/>
                </a:solidFill>
                <a:highlight>
                  <a:srgbClr val="FFFFFE"/>
                </a:highlight>
                <a:latin typeface="Courier New"/>
                <a:ea typeface="Courier New"/>
                <a:cs typeface="Courier New"/>
                <a:sym typeface="Courier New"/>
              </a:rPr>
              <a:t>Analisis de Correlacion</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a:solidFill>
                  <a:schemeClr val="dk1"/>
                </a:solidFill>
                <a:highlight>
                  <a:srgbClr val="FFFFFE"/>
                </a:highlight>
                <a:latin typeface="Courier New"/>
                <a:ea typeface="Courier New"/>
                <a:cs typeface="Courier New"/>
                <a:sym typeface="Courier New"/>
              </a:rPr>
              <a:t>Links datos GOB CIUDAD:</a:t>
            </a:r>
            <a:endParaRPr>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SzPts val="1100"/>
              <a:buNone/>
            </a:pPr>
            <a:r>
              <a:rPr lang="es-AR" sz="1050">
                <a:solidFill>
                  <a:schemeClr val="dk1"/>
                </a:solidFill>
                <a:highlight>
                  <a:srgbClr val="FFFFFE"/>
                </a:highlight>
                <a:latin typeface="Courier New"/>
                <a:ea typeface="Courier New"/>
                <a:cs typeface="Courier New"/>
                <a:sym typeface="Courier New"/>
              </a:rPr>
              <a:t>subte= gpd.read_file(</a:t>
            </a:r>
            <a:r>
              <a:rPr lang="es-AR" sz="1050">
                <a:solidFill>
                  <a:srgbClr val="A31515"/>
                </a:solidFill>
                <a:highlight>
                  <a:srgbClr val="FFFFFE"/>
                </a:highlight>
                <a:latin typeface="Courier New"/>
                <a:ea typeface="Courier New"/>
                <a:cs typeface="Courier New"/>
                <a:sym typeface="Courier New"/>
              </a:rPr>
              <a:t>'https://cdn.buenosaires.gob.ar/datosabiertos/datasets/subte-estaciones/subte_estaciones.geojson'</a:t>
            </a:r>
            <a:r>
              <a:rPr lang="es-AR"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chemeClr val="dk1"/>
                </a:solidFill>
                <a:highlight>
                  <a:srgbClr val="FFFFFE"/>
                </a:highlight>
                <a:latin typeface="Courier New"/>
                <a:ea typeface="Courier New"/>
                <a:cs typeface="Courier New"/>
                <a:sym typeface="Courier New"/>
              </a:rPr>
              <a:t>barrios = gpd.read_file(</a:t>
            </a:r>
            <a:r>
              <a:rPr lang="es-AR" sz="1050">
                <a:solidFill>
                  <a:srgbClr val="A31515"/>
                </a:solidFill>
                <a:highlight>
                  <a:srgbClr val="FFFFFE"/>
                </a:highlight>
                <a:latin typeface="Courier New"/>
                <a:ea typeface="Courier New"/>
                <a:cs typeface="Courier New"/>
                <a:sym typeface="Courier New"/>
              </a:rPr>
              <a:t>'https://cdn.buenosaires.gob.ar/datosabiertos/datasets/barrios/barrios.geojson'</a:t>
            </a:r>
            <a:r>
              <a:rPr lang="es-AR"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chemeClr val="dk1"/>
                </a:solidFill>
                <a:highlight>
                  <a:srgbClr val="FFFFFE"/>
                </a:highlight>
                <a:latin typeface="Courier New"/>
                <a:ea typeface="Courier New"/>
                <a:cs typeface="Courier New"/>
                <a:sym typeface="Courier New"/>
              </a:rPr>
              <a:t>colectivos = gpd.read_file(</a:t>
            </a:r>
            <a:r>
              <a:rPr lang="es-AR" sz="1050">
                <a:solidFill>
                  <a:srgbClr val="A31515"/>
                </a:solidFill>
                <a:highlight>
                  <a:srgbClr val="FFFFFE"/>
                </a:highlight>
                <a:latin typeface="Courier New"/>
                <a:ea typeface="Courier New"/>
                <a:cs typeface="Courier New"/>
                <a:sym typeface="Courier New"/>
              </a:rPr>
              <a:t>'https://cdn.buenosaires.gob.ar/datosabiertos/datasets/colectivos/paradas-de-colectivo.geojson'</a:t>
            </a:r>
            <a:r>
              <a:rPr lang="es-AR"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chemeClr val="dk1"/>
                </a:solidFill>
                <a:highlight>
                  <a:srgbClr val="FFFFFE"/>
                </a:highlight>
                <a:latin typeface="Courier New"/>
                <a:ea typeface="Courier New"/>
                <a:cs typeface="Courier New"/>
                <a:sym typeface="Courier New"/>
              </a:rPr>
              <a:t>metrobus=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chemeClr val="dk1"/>
                </a:solidFill>
                <a:highlight>
                  <a:srgbClr val="FFFFFE"/>
                </a:highlight>
                <a:latin typeface="Courier New"/>
                <a:ea typeface="Courier New"/>
                <a:cs typeface="Courier New"/>
                <a:sym typeface="Courier New"/>
              </a:rPr>
              <a:t>gpd.read_file(</a:t>
            </a:r>
            <a:r>
              <a:rPr lang="es-AR" sz="1050">
                <a:solidFill>
                  <a:srgbClr val="A31515"/>
                </a:solidFill>
                <a:highlight>
                  <a:srgbClr val="FFFFFE"/>
                </a:highlight>
                <a:latin typeface="Courier New"/>
                <a:ea typeface="Courier New"/>
                <a:cs typeface="Courier New"/>
                <a:sym typeface="Courier New"/>
              </a:rPr>
              <a:t>'</a:t>
            </a:r>
            <a:r>
              <a:rPr lang="es-AR" sz="1050" u="sng">
                <a:solidFill>
                  <a:srgbClr val="0000FF"/>
                </a:solidFill>
                <a:highlight>
                  <a:srgbClr val="FFFFFE"/>
                </a:highlight>
                <a:latin typeface="Courier New"/>
                <a:ea typeface="Courier New"/>
                <a:cs typeface="Courier New"/>
                <a:sym typeface="Courier New"/>
                <a:hlinkClick r:id="rId2">
                  <a:extLst>
                    <a:ext uri="{A12FA001-AC4F-418D-AE19-62706E023703}">
                      <ahyp:hlinkClr val="tx"/>
                    </a:ext>
                  </a:extLst>
                </a:hlinkClick>
              </a:rPr>
              <a:t>https://cdn.buenosaires.gob.ar/datosabiertos/datasets/transporte/metrobus/estaciones-de-metrobus.geojson</a:t>
            </a:r>
            <a:r>
              <a:rPr lang="es-AR" sz="1050">
                <a:solidFill>
                  <a:srgbClr val="A31515"/>
                </a:solidFill>
                <a:highlight>
                  <a:srgbClr val="FFFFFE"/>
                </a:highlight>
                <a:latin typeface="Courier New"/>
                <a:ea typeface="Courier New"/>
                <a:cs typeface="Courier New"/>
                <a:sym typeface="Courier New"/>
              </a:rPr>
              <a:t>'</a:t>
            </a:r>
            <a:r>
              <a:rPr lang="es-AR"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chemeClr val="dk1"/>
                </a:solidFill>
                <a:highlight>
                  <a:srgbClr val="FFFFFE"/>
                </a:highlight>
                <a:latin typeface="Courier New"/>
                <a:ea typeface="Courier New"/>
                <a:cs typeface="Courier New"/>
                <a:sym typeface="Courier New"/>
              </a:rPr>
              <a:t>bici=gpd.read_file(</a:t>
            </a:r>
            <a:r>
              <a:rPr lang="es-AR" sz="1050">
                <a:solidFill>
                  <a:srgbClr val="A31515"/>
                </a:solidFill>
                <a:highlight>
                  <a:srgbClr val="FFFFFE"/>
                </a:highlight>
                <a:latin typeface="Courier New"/>
                <a:ea typeface="Courier New"/>
                <a:cs typeface="Courier New"/>
                <a:sym typeface="Courier New"/>
              </a:rPr>
              <a:t>'https://cdn.buenosaires.gob.ar/datosabiertos/datasets/transporte/estaciones-bicicletas-publicas/nuevas-estaciones-bicicletas-publicas.geojson'</a:t>
            </a:r>
            <a:r>
              <a:rPr lang="es-AR"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chemeClr val="dk1"/>
                </a:solidFill>
                <a:highlight>
                  <a:srgbClr val="FFFFFE"/>
                </a:highlight>
                <a:latin typeface="Courier New"/>
                <a:ea typeface="Courier New"/>
                <a:cs typeface="Courier New"/>
                <a:sym typeface="Courier New"/>
              </a:rPr>
              <a:t>viajes_2019=pd.read_csv(</a:t>
            </a:r>
            <a:r>
              <a:rPr lang="es-AR" sz="1050">
                <a:solidFill>
                  <a:srgbClr val="A31515"/>
                </a:solidFill>
                <a:highlight>
                  <a:srgbClr val="FFFFFE"/>
                </a:highlight>
                <a:latin typeface="Courier New"/>
                <a:ea typeface="Courier New"/>
                <a:cs typeface="Courier New"/>
                <a:sym typeface="Courier New"/>
              </a:rPr>
              <a:t>'https://cdn.buenosaires.gob.ar/datosabiertos/datasets/subte-viajes-molinetes/molinetes-2019.zip'</a:t>
            </a:r>
            <a:r>
              <a:rPr lang="es-AR" sz="1050">
                <a:solidFill>
                  <a:schemeClr val="dk1"/>
                </a:solidFill>
                <a:highlight>
                  <a:srgbClr val="FFFFFE"/>
                </a:highlight>
                <a:latin typeface="Courier New"/>
                <a:ea typeface="Courier New"/>
                <a:cs typeface="Courier New"/>
                <a:sym typeface="Courier New"/>
              </a:rPr>
              <a:t>, compression=</a:t>
            </a:r>
            <a:r>
              <a:rPr lang="es-AR" sz="1050">
                <a:solidFill>
                  <a:srgbClr val="A31515"/>
                </a:solidFill>
                <a:highlight>
                  <a:srgbClr val="FFFFFE"/>
                </a:highlight>
                <a:latin typeface="Courier New"/>
                <a:ea typeface="Courier New"/>
                <a:cs typeface="Courier New"/>
                <a:sym typeface="Courier New"/>
              </a:rPr>
              <a:t>'zip'</a:t>
            </a:r>
            <a:r>
              <a:rPr lang="es-AR" sz="1050">
                <a:solidFill>
                  <a:schemeClr val="dk1"/>
                </a:solidFill>
                <a:highlight>
                  <a:srgbClr val="FFFFFE"/>
                </a:highlight>
                <a:latin typeface="Courier New"/>
                <a:ea typeface="Courier New"/>
                <a:cs typeface="Courier New"/>
                <a:sym typeface="Courier New"/>
              </a:rPr>
              <a:t>, header=</a:t>
            </a:r>
            <a:r>
              <a:rPr lang="es-AR" sz="1050">
                <a:solidFill>
                  <a:srgbClr val="09885A"/>
                </a:solidFill>
                <a:highlight>
                  <a:srgbClr val="FFFFFE"/>
                </a:highlight>
                <a:latin typeface="Courier New"/>
                <a:ea typeface="Courier New"/>
                <a:cs typeface="Courier New"/>
                <a:sym typeface="Courier New"/>
              </a:rPr>
              <a:t>0</a:t>
            </a:r>
            <a:r>
              <a:rPr lang="es-AR" sz="1050">
                <a:solidFill>
                  <a:schemeClr val="dk1"/>
                </a:solidFill>
                <a:highlight>
                  <a:srgbClr val="FFFFFE"/>
                </a:highlight>
                <a:latin typeface="Courier New"/>
                <a:ea typeface="Courier New"/>
                <a:cs typeface="Courier New"/>
                <a:sym typeface="Courier New"/>
              </a:rPr>
              <a:t>, sep=</a:t>
            </a:r>
            <a:r>
              <a:rPr lang="es-AR" sz="1050">
                <a:solidFill>
                  <a:srgbClr val="A31515"/>
                </a:solidFill>
                <a:highlight>
                  <a:srgbClr val="FFFFFE"/>
                </a:highlight>
                <a:latin typeface="Courier New"/>
                <a:ea typeface="Courier New"/>
                <a:cs typeface="Courier New"/>
                <a:sym typeface="Courier New"/>
              </a:rPr>
              <a:t>','</a:t>
            </a:r>
            <a:r>
              <a:rPr lang="es-AR" sz="1050">
                <a:solidFill>
                  <a:schemeClr val="dk1"/>
                </a:solidFill>
                <a:highlight>
                  <a:srgbClr val="FFFFFE"/>
                </a:highlight>
                <a:latin typeface="Courier New"/>
                <a:ea typeface="Courier New"/>
                <a:cs typeface="Courier New"/>
                <a:sym typeface="Courier New"/>
              </a:rPr>
              <a:t>, error_bad_lines=</a:t>
            </a:r>
            <a:r>
              <a:rPr lang="es-AR" sz="1050">
                <a:solidFill>
                  <a:srgbClr val="0000FF"/>
                </a:solidFill>
                <a:highlight>
                  <a:srgbClr val="FFFFFE"/>
                </a:highlight>
                <a:latin typeface="Courier New"/>
                <a:ea typeface="Courier New"/>
                <a:cs typeface="Courier New"/>
                <a:sym typeface="Courier New"/>
              </a:rPr>
              <a:t>False</a:t>
            </a:r>
            <a:r>
              <a:rPr lang="es-AR"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chemeClr val="dk1"/>
                </a:solidFill>
                <a:highlight>
                  <a:srgbClr val="FFFFFE"/>
                </a:highlight>
                <a:latin typeface="Courier New"/>
                <a:ea typeface="Courier New"/>
                <a:cs typeface="Courier New"/>
                <a:sym typeface="Courier New"/>
              </a:rPr>
              <a:t>tren= gpd.read_file('https://cdn.buenosaires.gob.ar/datosabiertos/datasets/estaciones-de-ferrocarril/estaciones-de-ferrocarril.geojson')</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p>
        </p:txBody>
      </p:sp>
      <p:sp>
        <p:nvSpPr>
          <p:cNvPr id="125" name="Google Shape;125;p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5: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AR" sz="1050">
                <a:solidFill>
                  <a:srgbClr val="0000FF"/>
                </a:solidFill>
                <a:highlight>
                  <a:srgbClr val="FFFFFE"/>
                </a:highlight>
                <a:latin typeface="Courier New"/>
                <a:ea typeface="Courier New"/>
                <a:cs typeface="Courier New"/>
                <a:sym typeface="Courier New"/>
              </a:rPr>
              <a:t>1. </a:t>
            </a:r>
            <a:r>
              <a:rPr lang="es-AR" sz="1050">
                <a:solidFill>
                  <a:schemeClr val="dk1"/>
                </a:solidFill>
                <a:highlight>
                  <a:srgbClr val="FFFFFE"/>
                </a:highlight>
                <a:latin typeface="Courier New"/>
                <a:ea typeface="Courier New"/>
                <a:cs typeface="Courier New"/>
                <a:sym typeface="Courier New"/>
              </a:rPr>
              <a:t>Lectura de base:</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chemeClr val="dk1"/>
                </a:solidFill>
                <a:highlight>
                  <a:srgbClr val="FFFFFE"/>
                </a:highlight>
                <a:latin typeface="Courier New"/>
                <a:ea typeface="Courier New"/>
                <a:cs typeface="Courier New"/>
                <a:sym typeface="Courier New"/>
              </a:rPr>
              <a:t>Tomamos la base que publica Properati con el detalle de las propiedades publicadas para venta o alquiler del siguiente sitio:</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chemeClr val="dk1"/>
                </a:solidFill>
                <a:highlight>
                  <a:srgbClr val="FFFFFE"/>
                </a:highlight>
                <a:latin typeface="Courier New"/>
                <a:ea typeface="Courier New"/>
                <a:cs typeface="Courier New"/>
                <a:sym typeface="Courier New"/>
              </a:rPr>
              <a:t>https://storage.googleapis.com/properati-data-public/ar_properties.csv.gz</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rgbClr val="0000FF"/>
                </a:solidFill>
                <a:highlight>
                  <a:srgbClr val="FFFFFE"/>
                </a:highlight>
                <a:latin typeface="Courier New"/>
                <a:ea typeface="Courier New"/>
                <a:cs typeface="Courier New"/>
                <a:sym typeface="Courier New"/>
              </a:rPr>
              <a:t>2. </a:t>
            </a:r>
            <a:r>
              <a:rPr lang="es-AR" sz="1050">
                <a:solidFill>
                  <a:schemeClr val="dk1"/>
                </a:solidFill>
                <a:highlight>
                  <a:srgbClr val="FFFFFE"/>
                </a:highlight>
                <a:latin typeface="Courier New"/>
                <a:ea typeface="Courier New"/>
                <a:cs typeface="Courier New"/>
                <a:sym typeface="Courier New"/>
              </a:rPr>
              <a:t>Limpieza y transformacion de la base:</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chemeClr val="dk1"/>
                </a:solidFill>
                <a:highlight>
                  <a:srgbClr val="FFFFFE"/>
                </a:highlight>
                <a:latin typeface="Courier New"/>
                <a:ea typeface="Courier New"/>
                <a:cs typeface="Courier New"/>
                <a:sym typeface="Courier New"/>
              </a:rPr>
              <a:t>2.a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chemeClr val="dk1"/>
                </a:solidFill>
                <a:highlight>
                  <a:srgbClr val="FFFFFE"/>
                </a:highlight>
                <a:latin typeface="Courier New"/>
                <a:ea typeface="Courier New"/>
                <a:cs typeface="Courier New"/>
                <a:sym typeface="Courier New"/>
              </a:rPr>
              <a:t>Partimos de 1 milón de datos y realizamos las siguientes transformaciones:</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rgbClr val="0000FF"/>
                </a:solidFill>
                <a:highlight>
                  <a:srgbClr val="FFFFFE"/>
                </a:highlight>
                <a:latin typeface="Courier New"/>
                <a:ea typeface="Courier New"/>
                <a:cs typeface="Courier New"/>
                <a:sym typeface="Courier New"/>
              </a:rPr>
              <a:t>* </a:t>
            </a:r>
            <a:r>
              <a:rPr lang="es-AR" sz="1050">
                <a:solidFill>
                  <a:schemeClr val="dk1"/>
                </a:solidFill>
                <a:highlight>
                  <a:srgbClr val="FFFFFE"/>
                </a:highlight>
                <a:latin typeface="Courier New"/>
                <a:ea typeface="Courier New"/>
                <a:cs typeface="Courier New"/>
                <a:sym typeface="Courier New"/>
              </a:rPr>
              <a:t>  Filtramos las publicaciones de Argentina (983.764)</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rgbClr val="0000FF"/>
                </a:solidFill>
                <a:highlight>
                  <a:srgbClr val="FFFFFE"/>
                </a:highlight>
                <a:latin typeface="Courier New"/>
                <a:ea typeface="Courier New"/>
                <a:cs typeface="Courier New"/>
                <a:sym typeface="Courier New"/>
              </a:rPr>
              <a:t>* </a:t>
            </a:r>
            <a:r>
              <a:rPr lang="es-AR" sz="1050">
                <a:solidFill>
                  <a:schemeClr val="dk1"/>
                </a:solidFill>
                <a:highlight>
                  <a:srgbClr val="FFFFFE"/>
                </a:highlight>
                <a:latin typeface="Courier New"/>
                <a:ea typeface="Courier New"/>
                <a:cs typeface="Courier New"/>
                <a:sym typeface="Courier New"/>
              </a:rPr>
              <a:t>  Filtramos las publicaciones de CABA ( 253.265)</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rgbClr val="0000FF"/>
                </a:solidFill>
                <a:highlight>
                  <a:srgbClr val="FFFFFE"/>
                </a:highlight>
                <a:latin typeface="Courier New"/>
                <a:ea typeface="Courier New"/>
                <a:cs typeface="Courier New"/>
                <a:sym typeface="Courier New"/>
              </a:rPr>
              <a:t>* </a:t>
            </a:r>
            <a:r>
              <a:rPr lang="es-AR" sz="1050">
                <a:solidFill>
                  <a:schemeClr val="dk1"/>
                </a:solidFill>
                <a:highlight>
                  <a:srgbClr val="FFFFFE"/>
                </a:highlight>
                <a:latin typeface="Courier New"/>
                <a:ea typeface="Courier New"/>
                <a:cs typeface="Courier New"/>
                <a:sym typeface="Courier New"/>
              </a:rPr>
              <a:t>  Filtramos unicamente propiedades en venta (182.060)</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rgbClr val="0000FF"/>
                </a:solidFill>
                <a:highlight>
                  <a:srgbClr val="FFFFFE"/>
                </a:highlight>
                <a:latin typeface="Courier New"/>
                <a:ea typeface="Courier New"/>
                <a:cs typeface="Courier New"/>
                <a:sym typeface="Courier New"/>
              </a:rPr>
              <a:t>* </a:t>
            </a:r>
            <a:r>
              <a:rPr lang="es-AR" sz="1050">
                <a:solidFill>
                  <a:schemeClr val="dk1"/>
                </a:solidFill>
                <a:highlight>
                  <a:srgbClr val="FFFFFE"/>
                </a:highlight>
                <a:latin typeface="Courier New"/>
                <a:ea typeface="Courier New"/>
                <a:cs typeface="Courier New"/>
                <a:sym typeface="Courier New"/>
              </a:rPr>
              <a:t>  Filtramos unicamente departamentos (111.576)</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rgbClr val="0000FF"/>
                </a:solidFill>
                <a:highlight>
                  <a:srgbClr val="FFFFFE"/>
                </a:highlight>
                <a:latin typeface="Courier New"/>
                <a:ea typeface="Courier New"/>
                <a:cs typeface="Courier New"/>
                <a:sym typeface="Courier New"/>
              </a:rPr>
              <a:t>* </a:t>
            </a:r>
            <a:r>
              <a:rPr lang="es-AR" sz="1050">
                <a:solidFill>
                  <a:schemeClr val="dk1"/>
                </a:solidFill>
                <a:highlight>
                  <a:srgbClr val="FFFFFE"/>
                </a:highlight>
                <a:latin typeface="Courier New"/>
                <a:ea typeface="Courier New"/>
                <a:cs typeface="Courier New"/>
                <a:sym typeface="Courier New"/>
              </a:rPr>
              <a:t>  Filtramos unicamente deptos entre 1 y 3 ambientes (83.270)</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rgbClr val="0000FF"/>
                </a:solidFill>
                <a:highlight>
                  <a:srgbClr val="FFFFFE"/>
                </a:highlight>
                <a:latin typeface="Courier New"/>
                <a:ea typeface="Courier New"/>
                <a:cs typeface="Courier New"/>
                <a:sym typeface="Courier New"/>
              </a:rPr>
              <a:t>* </a:t>
            </a:r>
            <a:r>
              <a:rPr lang="es-AR" sz="1050">
                <a:solidFill>
                  <a:schemeClr val="dk1"/>
                </a:solidFill>
                <a:highlight>
                  <a:srgbClr val="FFFFFE"/>
                </a:highlight>
                <a:latin typeface="Courier New"/>
                <a:ea typeface="Courier New"/>
                <a:cs typeface="Courier New"/>
                <a:sym typeface="Courier New"/>
              </a:rPr>
              <a:t>  Eliminamos registros sin precio publicado (81.034)</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rgbClr val="0000FF"/>
                </a:solidFill>
                <a:highlight>
                  <a:srgbClr val="FFFFFE"/>
                </a:highlight>
                <a:latin typeface="Courier New"/>
                <a:ea typeface="Courier New"/>
                <a:cs typeface="Courier New"/>
                <a:sym typeface="Courier New"/>
              </a:rPr>
              <a:t>* </a:t>
            </a:r>
            <a:r>
              <a:rPr lang="es-AR" sz="1050">
                <a:solidFill>
                  <a:schemeClr val="dk1"/>
                </a:solidFill>
                <a:highlight>
                  <a:srgbClr val="FFFFFE"/>
                </a:highlight>
                <a:latin typeface="Courier New"/>
                <a:ea typeface="Courier New"/>
                <a:cs typeface="Courier New"/>
                <a:sym typeface="Courier New"/>
              </a:rPr>
              <a:t>  Eliminamos registros sin el dato de cantidad de m2 de la propiedad (62.473)</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rgbClr val="0000FF"/>
                </a:solidFill>
                <a:highlight>
                  <a:srgbClr val="FFFFFE"/>
                </a:highlight>
                <a:latin typeface="Courier New"/>
                <a:ea typeface="Courier New"/>
                <a:cs typeface="Courier New"/>
                <a:sym typeface="Courier New"/>
              </a:rPr>
              <a:t>* </a:t>
            </a:r>
            <a:r>
              <a:rPr lang="es-AR" sz="1050">
                <a:solidFill>
                  <a:schemeClr val="dk1"/>
                </a:solidFill>
                <a:highlight>
                  <a:srgbClr val="FFFFFE"/>
                </a:highlight>
                <a:latin typeface="Courier New"/>
                <a:ea typeface="Courier New"/>
                <a:cs typeface="Courier New"/>
                <a:sym typeface="Courier New"/>
              </a:rPr>
              <a:t>  Filtramos unicamente propiedades con precios en dolares (61.751)</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rgbClr val="0000FF"/>
                </a:solidFill>
                <a:highlight>
                  <a:srgbClr val="FFFFFE"/>
                </a:highlight>
                <a:latin typeface="Courier New"/>
                <a:ea typeface="Courier New"/>
                <a:cs typeface="Courier New"/>
                <a:sym typeface="Courier New"/>
              </a:rPr>
              <a:t>* </a:t>
            </a:r>
            <a:r>
              <a:rPr lang="es-AR" sz="1050">
                <a:solidFill>
                  <a:schemeClr val="dk1"/>
                </a:solidFill>
                <a:highlight>
                  <a:srgbClr val="FFFFFE"/>
                </a:highlight>
                <a:latin typeface="Courier New"/>
                <a:ea typeface="Courier New"/>
                <a:cs typeface="Courier New"/>
                <a:sym typeface="Courier New"/>
              </a:rPr>
              <a:t>  Calculamos el precio del m2 como Precio/Superficie cubierta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rgbClr val="0000FF"/>
                </a:solidFill>
                <a:highlight>
                  <a:srgbClr val="FFFFFE"/>
                </a:highlight>
                <a:latin typeface="Courier New"/>
                <a:ea typeface="Courier New"/>
                <a:cs typeface="Courier New"/>
                <a:sym typeface="Courier New"/>
              </a:rPr>
              <a:t>* </a:t>
            </a:r>
            <a:r>
              <a:rPr lang="es-AR" sz="1050">
                <a:solidFill>
                  <a:schemeClr val="dk1"/>
                </a:solidFill>
                <a:highlight>
                  <a:srgbClr val="FFFFFE"/>
                </a:highlight>
                <a:latin typeface="Courier New"/>
                <a:ea typeface="Courier New"/>
                <a:cs typeface="Courier New"/>
                <a:sym typeface="Courier New"/>
              </a:rPr>
              <a:t>  Renombramos Columnas</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rgbClr val="0000FF"/>
                </a:solidFill>
                <a:highlight>
                  <a:srgbClr val="FFFFFE"/>
                </a:highlight>
                <a:latin typeface="Courier New"/>
                <a:ea typeface="Courier New"/>
                <a:cs typeface="Courier New"/>
                <a:sym typeface="Courier New"/>
              </a:rPr>
              <a:t>* </a:t>
            </a:r>
            <a:r>
              <a:rPr lang="es-AR" sz="1050">
                <a:solidFill>
                  <a:schemeClr val="dk1"/>
                </a:solidFill>
                <a:highlight>
                  <a:srgbClr val="FFFFFE"/>
                </a:highlight>
                <a:latin typeface="Courier New"/>
                <a:ea typeface="Courier New"/>
                <a:cs typeface="Courier New"/>
                <a:sym typeface="Courier New"/>
              </a:rPr>
              <a:t>  Filtramos los datos con informacion de la latitud y longitud de la propiedad (57.717)</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chemeClr val="dk1"/>
                </a:solidFill>
                <a:highlight>
                  <a:srgbClr val="FFFFFE"/>
                </a:highlight>
                <a:latin typeface="Courier New"/>
                <a:ea typeface="Courier New"/>
                <a:cs typeface="Courier New"/>
                <a:sym typeface="Courier New"/>
              </a:rPr>
              <a:t>2.b Calculamos la distancia de cada propiedad a la estacion de subte mas cercana y adicionalmente generamos una columna con el nombre de la estacion mas cercana</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chemeClr val="dk1"/>
                </a:solidFill>
                <a:highlight>
                  <a:srgbClr val="FFFFFE"/>
                </a:highlight>
                <a:latin typeface="Courier New"/>
                <a:ea typeface="Courier New"/>
                <a:cs typeface="Courier New"/>
                <a:sym typeface="Courier New"/>
              </a:rPr>
              <a:t>2.c Para evitar demoras en el procesamiento de datos, trabajamos unicamente con las publicaciones del 1Q2020 (13.430) y eliminamos las publicaciones duplicadas (11.878)</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chemeClr val="dk1"/>
                </a:solidFill>
                <a:highlight>
                  <a:srgbClr val="FFFFFE"/>
                </a:highlight>
                <a:latin typeface="Courier New"/>
                <a:ea typeface="Courier New"/>
                <a:cs typeface="Courier New"/>
                <a:sym typeface="Courier New"/>
              </a:rPr>
              <a:t>2.d Transformamos los siguientes datos:</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rgbClr val="0000FF"/>
                </a:solidFill>
                <a:highlight>
                  <a:srgbClr val="FFFFFE"/>
                </a:highlight>
                <a:latin typeface="Courier New"/>
                <a:ea typeface="Courier New"/>
                <a:cs typeface="Courier New"/>
                <a:sym typeface="Courier New"/>
              </a:rPr>
              <a:t>* </a:t>
            </a:r>
            <a:r>
              <a:rPr lang="es-AR" sz="1050">
                <a:solidFill>
                  <a:schemeClr val="dk1"/>
                </a:solidFill>
                <a:highlight>
                  <a:srgbClr val="FFFFFE"/>
                </a:highlight>
                <a:latin typeface="Courier New"/>
                <a:ea typeface="Courier New"/>
                <a:cs typeface="Courier New"/>
                <a:sym typeface="Courier New"/>
              </a:rPr>
              <a:t>  Renombramos los barrios para llamarlos de la misma forma que figuran en la base de "Barrios" del gobierno de la ciudad</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rgbClr val="0000FF"/>
                </a:solidFill>
                <a:highlight>
                  <a:srgbClr val="FFFFFE"/>
                </a:highlight>
                <a:latin typeface="Courier New"/>
                <a:ea typeface="Courier New"/>
                <a:cs typeface="Courier New"/>
                <a:sym typeface="Courier New"/>
              </a:rPr>
              <a:t>* </a:t>
            </a:r>
            <a:r>
              <a:rPr lang="es-AR" sz="1050">
                <a:solidFill>
                  <a:schemeClr val="dk1"/>
                </a:solidFill>
                <a:highlight>
                  <a:srgbClr val="FFFFFE"/>
                </a:highlight>
                <a:latin typeface="Courier New"/>
                <a:ea typeface="Courier New"/>
                <a:cs typeface="Courier New"/>
                <a:sym typeface="Courier New"/>
              </a:rPr>
              <a:t>  Transformacion de outliers (percentiles 2 y 95)</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rgbClr val="0000FF"/>
                </a:solidFill>
                <a:highlight>
                  <a:srgbClr val="FFFFFE"/>
                </a:highlight>
                <a:latin typeface="Courier New"/>
                <a:ea typeface="Courier New"/>
                <a:cs typeface="Courier New"/>
                <a:sym typeface="Courier New"/>
              </a:rPr>
              <a:t>3. </a:t>
            </a:r>
            <a:r>
              <a:rPr lang="es-AR" sz="1050">
                <a:solidFill>
                  <a:schemeClr val="dk1"/>
                </a:solidFill>
                <a:highlight>
                  <a:srgbClr val="FFFFFE"/>
                </a:highlight>
                <a:latin typeface="Courier New"/>
                <a:ea typeface="Courier New"/>
                <a:cs typeface="Courier New"/>
                <a:sym typeface="Courier New"/>
              </a:rPr>
              <a:t>Visualizacion de la informacion </a:t>
            </a:r>
            <a:r>
              <a:rPr b="1" lang="es-AR" sz="1050">
                <a:solidFill>
                  <a:schemeClr val="dk1"/>
                </a:solidFill>
                <a:highlight>
                  <a:srgbClr val="FFFFFE"/>
                </a:highlight>
                <a:latin typeface="Courier New"/>
                <a:ea typeface="Courier New"/>
                <a:cs typeface="Courier New"/>
                <a:sym typeface="Courier New"/>
              </a:rPr>
              <a:t>**(COMPLETAR)**</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rgbClr val="0000FF"/>
                </a:solidFill>
                <a:highlight>
                  <a:srgbClr val="FFFFFE"/>
                </a:highlight>
                <a:latin typeface="Courier New"/>
                <a:ea typeface="Courier New"/>
                <a:cs typeface="Courier New"/>
                <a:sym typeface="Courier New"/>
              </a:rPr>
              <a:t> - </a:t>
            </a:r>
            <a:r>
              <a:rPr lang="es-AR" sz="1050">
                <a:solidFill>
                  <a:schemeClr val="dk1"/>
                </a:solidFill>
                <a:highlight>
                  <a:srgbClr val="FFFFFE"/>
                </a:highlight>
                <a:latin typeface="Courier New"/>
                <a:ea typeface="Courier New"/>
                <a:cs typeface="Courier New"/>
                <a:sym typeface="Courier New"/>
              </a:rPr>
              <a:t>Base properati por barrios</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rgbClr val="0000FF"/>
                </a:solidFill>
                <a:highlight>
                  <a:srgbClr val="FFFFFE"/>
                </a:highlight>
                <a:latin typeface="Courier New"/>
                <a:ea typeface="Courier New"/>
                <a:cs typeface="Courier New"/>
                <a:sym typeface="Courier New"/>
              </a:rPr>
              <a:t> - </a:t>
            </a:r>
            <a:r>
              <a:rPr lang="es-AR" sz="1050">
                <a:solidFill>
                  <a:schemeClr val="dk1"/>
                </a:solidFill>
                <a:highlight>
                  <a:srgbClr val="FFFFFE"/>
                </a:highlight>
                <a:latin typeface="Courier New"/>
                <a:ea typeface="Courier New"/>
                <a:cs typeface="Courier New"/>
                <a:sym typeface="Courier New"/>
              </a:rPr>
              <a:t>Datos del gobierno de la ciudad de Subtes/EcoBicis/Metrobus/Trenes</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rgbClr val="0000FF"/>
                </a:solidFill>
                <a:highlight>
                  <a:srgbClr val="FFFFFE"/>
                </a:highlight>
                <a:latin typeface="Courier New"/>
                <a:ea typeface="Courier New"/>
                <a:cs typeface="Courier New"/>
                <a:sym typeface="Courier New"/>
              </a:rPr>
              <a:t>4. </a:t>
            </a:r>
            <a:r>
              <a:rPr lang="es-AR" sz="1050">
                <a:solidFill>
                  <a:schemeClr val="dk1"/>
                </a:solidFill>
                <a:highlight>
                  <a:srgbClr val="FFFFFE"/>
                </a:highlight>
                <a:latin typeface="Courier New"/>
                <a:ea typeface="Courier New"/>
                <a:cs typeface="Courier New"/>
                <a:sym typeface="Courier New"/>
              </a:rPr>
              <a:t>Analisis de Correlacion</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p>
        </p:txBody>
      </p:sp>
      <p:sp>
        <p:nvSpPr>
          <p:cNvPr id="153" name="Google Shape;153;p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6: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AR" sz="1050">
                <a:solidFill>
                  <a:srgbClr val="0000FF"/>
                </a:solidFill>
                <a:highlight>
                  <a:srgbClr val="FFFFFE"/>
                </a:highlight>
                <a:latin typeface="Courier New"/>
                <a:ea typeface="Courier New"/>
                <a:cs typeface="Courier New"/>
                <a:sym typeface="Courier New"/>
              </a:rPr>
              <a:t>1. </a:t>
            </a:r>
            <a:r>
              <a:rPr lang="es-AR" sz="1050">
                <a:solidFill>
                  <a:schemeClr val="dk1"/>
                </a:solidFill>
                <a:highlight>
                  <a:srgbClr val="FFFFFE"/>
                </a:highlight>
                <a:latin typeface="Courier New"/>
                <a:ea typeface="Courier New"/>
                <a:cs typeface="Courier New"/>
                <a:sym typeface="Courier New"/>
              </a:rPr>
              <a:t>Lectura de base:</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chemeClr val="dk1"/>
                </a:solidFill>
                <a:highlight>
                  <a:srgbClr val="FFFFFE"/>
                </a:highlight>
                <a:latin typeface="Courier New"/>
                <a:ea typeface="Courier New"/>
                <a:cs typeface="Courier New"/>
                <a:sym typeface="Courier New"/>
              </a:rPr>
              <a:t>Tomamos la base que publica Properati con el detalle de las propiedades publicadas para venta o alquiler del siguiente sitio:</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chemeClr val="dk1"/>
                </a:solidFill>
                <a:highlight>
                  <a:srgbClr val="FFFFFE"/>
                </a:highlight>
                <a:latin typeface="Courier New"/>
                <a:ea typeface="Courier New"/>
                <a:cs typeface="Courier New"/>
                <a:sym typeface="Courier New"/>
              </a:rPr>
              <a:t>https://storage.googleapis.com/properati-data-public/ar_properties.csv.gz</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rgbClr val="0000FF"/>
                </a:solidFill>
                <a:highlight>
                  <a:srgbClr val="FFFFFE"/>
                </a:highlight>
                <a:latin typeface="Courier New"/>
                <a:ea typeface="Courier New"/>
                <a:cs typeface="Courier New"/>
                <a:sym typeface="Courier New"/>
              </a:rPr>
              <a:t>2. </a:t>
            </a:r>
            <a:r>
              <a:rPr lang="es-AR" sz="1050">
                <a:solidFill>
                  <a:schemeClr val="dk1"/>
                </a:solidFill>
                <a:highlight>
                  <a:srgbClr val="FFFFFE"/>
                </a:highlight>
                <a:latin typeface="Courier New"/>
                <a:ea typeface="Courier New"/>
                <a:cs typeface="Courier New"/>
                <a:sym typeface="Courier New"/>
              </a:rPr>
              <a:t>Limpieza y transformacion de la base:</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chemeClr val="dk1"/>
                </a:solidFill>
                <a:highlight>
                  <a:srgbClr val="FFFFFE"/>
                </a:highlight>
                <a:latin typeface="Courier New"/>
                <a:ea typeface="Courier New"/>
                <a:cs typeface="Courier New"/>
                <a:sym typeface="Courier New"/>
              </a:rPr>
              <a:t>2.a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chemeClr val="dk1"/>
                </a:solidFill>
                <a:highlight>
                  <a:srgbClr val="FFFFFE"/>
                </a:highlight>
                <a:latin typeface="Courier New"/>
                <a:ea typeface="Courier New"/>
                <a:cs typeface="Courier New"/>
                <a:sym typeface="Courier New"/>
              </a:rPr>
              <a:t>Partimos de 1 milón de datos y realizamos las siguientes transformaciones:</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rgbClr val="0000FF"/>
                </a:solidFill>
                <a:highlight>
                  <a:srgbClr val="FFFFFE"/>
                </a:highlight>
                <a:latin typeface="Courier New"/>
                <a:ea typeface="Courier New"/>
                <a:cs typeface="Courier New"/>
                <a:sym typeface="Courier New"/>
              </a:rPr>
              <a:t>* </a:t>
            </a:r>
            <a:r>
              <a:rPr lang="es-AR" sz="1050">
                <a:solidFill>
                  <a:schemeClr val="dk1"/>
                </a:solidFill>
                <a:highlight>
                  <a:srgbClr val="FFFFFE"/>
                </a:highlight>
                <a:latin typeface="Courier New"/>
                <a:ea typeface="Courier New"/>
                <a:cs typeface="Courier New"/>
                <a:sym typeface="Courier New"/>
              </a:rPr>
              <a:t>  Filtramos las publicaciones de Argentina (983.764)</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rgbClr val="0000FF"/>
                </a:solidFill>
                <a:highlight>
                  <a:srgbClr val="FFFFFE"/>
                </a:highlight>
                <a:latin typeface="Courier New"/>
                <a:ea typeface="Courier New"/>
                <a:cs typeface="Courier New"/>
                <a:sym typeface="Courier New"/>
              </a:rPr>
              <a:t>* </a:t>
            </a:r>
            <a:r>
              <a:rPr lang="es-AR" sz="1050">
                <a:solidFill>
                  <a:schemeClr val="dk1"/>
                </a:solidFill>
                <a:highlight>
                  <a:srgbClr val="FFFFFE"/>
                </a:highlight>
                <a:latin typeface="Courier New"/>
                <a:ea typeface="Courier New"/>
                <a:cs typeface="Courier New"/>
                <a:sym typeface="Courier New"/>
              </a:rPr>
              <a:t>  Filtramos las publicaciones de CABA ( 253.265)</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rgbClr val="0000FF"/>
                </a:solidFill>
                <a:highlight>
                  <a:srgbClr val="FFFFFE"/>
                </a:highlight>
                <a:latin typeface="Courier New"/>
                <a:ea typeface="Courier New"/>
                <a:cs typeface="Courier New"/>
                <a:sym typeface="Courier New"/>
              </a:rPr>
              <a:t>* </a:t>
            </a:r>
            <a:r>
              <a:rPr lang="es-AR" sz="1050">
                <a:solidFill>
                  <a:schemeClr val="dk1"/>
                </a:solidFill>
                <a:highlight>
                  <a:srgbClr val="FFFFFE"/>
                </a:highlight>
                <a:latin typeface="Courier New"/>
                <a:ea typeface="Courier New"/>
                <a:cs typeface="Courier New"/>
                <a:sym typeface="Courier New"/>
              </a:rPr>
              <a:t>  Filtramos unicamente propiedades en venta (182.060)</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rgbClr val="0000FF"/>
                </a:solidFill>
                <a:highlight>
                  <a:srgbClr val="FFFFFE"/>
                </a:highlight>
                <a:latin typeface="Courier New"/>
                <a:ea typeface="Courier New"/>
                <a:cs typeface="Courier New"/>
                <a:sym typeface="Courier New"/>
              </a:rPr>
              <a:t>* </a:t>
            </a:r>
            <a:r>
              <a:rPr lang="es-AR" sz="1050">
                <a:solidFill>
                  <a:schemeClr val="dk1"/>
                </a:solidFill>
                <a:highlight>
                  <a:srgbClr val="FFFFFE"/>
                </a:highlight>
                <a:latin typeface="Courier New"/>
                <a:ea typeface="Courier New"/>
                <a:cs typeface="Courier New"/>
                <a:sym typeface="Courier New"/>
              </a:rPr>
              <a:t>  Filtramos unicamente departamentos (111.576)</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rgbClr val="0000FF"/>
                </a:solidFill>
                <a:highlight>
                  <a:srgbClr val="FFFFFE"/>
                </a:highlight>
                <a:latin typeface="Courier New"/>
                <a:ea typeface="Courier New"/>
                <a:cs typeface="Courier New"/>
                <a:sym typeface="Courier New"/>
              </a:rPr>
              <a:t>* </a:t>
            </a:r>
            <a:r>
              <a:rPr lang="es-AR" sz="1050">
                <a:solidFill>
                  <a:schemeClr val="dk1"/>
                </a:solidFill>
                <a:highlight>
                  <a:srgbClr val="FFFFFE"/>
                </a:highlight>
                <a:latin typeface="Courier New"/>
                <a:ea typeface="Courier New"/>
                <a:cs typeface="Courier New"/>
                <a:sym typeface="Courier New"/>
              </a:rPr>
              <a:t>  Filtramos unicamente deptos entre 1 y 3 ambientes (83.270)</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rgbClr val="0000FF"/>
                </a:solidFill>
                <a:highlight>
                  <a:srgbClr val="FFFFFE"/>
                </a:highlight>
                <a:latin typeface="Courier New"/>
                <a:ea typeface="Courier New"/>
                <a:cs typeface="Courier New"/>
                <a:sym typeface="Courier New"/>
              </a:rPr>
              <a:t>* </a:t>
            </a:r>
            <a:r>
              <a:rPr lang="es-AR" sz="1050">
                <a:solidFill>
                  <a:schemeClr val="dk1"/>
                </a:solidFill>
                <a:highlight>
                  <a:srgbClr val="FFFFFE"/>
                </a:highlight>
                <a:latin typeface="Courier New"/>
                <a:ea typeface="Courier New"/>
                <a:cs typeface="Courier New"/>
                <a:sym typeface="Courier New"/>
              </a:rPr>
              <a:t>  Eliminamos registros sin precio publicado (81.034)</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rgbClr val="0000FF"/>
                </a:solidFill>
                <a:highlight>
                  <a:srgbClr val="FFFFFE"/>
                </a:highlight>
                <a:latin typeface="Courier New"/>
                <a:ea typeface="Courier New"/>
                <a:cs typeface="Courier New"/>
                <a:sym typeface="Courier New"/>
              </a:rPr>
              <a:t>* </a:t>
            </a:r>
            <a:r>
              <a:rPr lang="es-AR" sz="1050">
                <a:solidFill>
                  <a:schemeClr val="dk1"/>
                </a:solidFill>
                <a:highlight>
                  <a:srgbClr val="FFFFFE"/>
                </a:highlight>
                <a:latin typeface="Courier New"/>
                <a:ea typeface="Courier New"/>
                <a:cs typeface="Courier New"/>
                <a:sym typeface="Courier New"/>
              </a:rPr>
              <a:t>  Eliminamos registros sin el dato de cantidad de m2 de la propiedad (62.473)</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rgbClr val="0000FF"/>
                </a:solidFill>
                <a:highlight>
                  <a:srgbClr val="FFFFFE"/>
                </a:highlight>
                <a:latin typeface="Courier New"/>
                <a:ea typeface="Courier New"/>
                <a:cs typeface="Courier New"/>
                <a:sym typeface="Courier New"/>
              </a:rPr>
              <a:t>* </a:t>
            </a:r>
            <a:r>
              <a:rPr lang="es-AR" sz="1050">
                <a:solidFill>
                  <a:schemeClr val="dk1"/>
                </a:solidFill>
                <a:highlight>
                  <a:srgbClr val="FFFFFE"/>
                </a:highlight>
                <a:latin typeface="Courier New"/>
                <a:ea typeface="Courier New"/>
                <a:cs typeface="Courier New"/>
                <a:sym typeface="Courier New"/>
              </a:rPr>
              <a:t>  Filtramos unicamente propiedades con precios en dolares (61.751)</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rgbClr val="0000FF"/>
                </a:solidFill>
                <a:highlight>
                  <a:srgbClr val="FFFFFE"/>
                </a:highlight>
                <a:latin typeface="Courier New"/>
                <a:ea typeface="Courier New"/>
                <a:cs typeface="Courier New"/>
                <a:sym typeface="Courier New"/>
              </a:rPr>
              <a:t>* </a:t>
            </a:r>
            <a:r>
              <a:rPr lang="es-AR" sz="1050">
                <a:solidFill>
                  <a:schemeClr val="dk1"/>
                </a:solidFill>
                <a:highlight>
                  <a:srgbClr val="FFFFFE"/>
                </a:highlight>
                <a:latin typeface="Courier New"/>
                <a:ea typeface="Courier New"/>
                <a:cs typeface="Courier New"/>
                <a:sym typeface="Courier New"/>
              </a:rPr>
              <a:t>  Calculamos el precio del m2 como Precio/Superficie cubierta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rgbClr val="0000FF"/>
                </a:solidFill>
                <a:highlight>
                  <a:srgbClr val="FFFFFE"/>
                </a:highlight>
                <a:latin typeface="Courier New"/>
                <a:ea typeface="Courier New"/>
                <a:cs typeface="Courier New"/>
                <a:sym typeface="Courier New"/>
              </a:rPr>
              <a:t>* </a:t>
            </a:r>
            <a:r>
              <a:rPr lang="es-AR" sz="1050">
                <a:solidFill>
                  <a:schemeClr val="dk1"/>
                </a:solidFill>
                <a:highlight>
                  <a:srgbClr val="FFFFFE"/>
                </a:highlight>
                <a:latin typeface="Courier New"/>
                <a:ea typeface="Courier New"/>
                <a:cs typeface="Courier New"/>
                <a:sym typeface="Courier New"/>
              </a:rPr>
              <a:t>  Renombramos Columnas</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rgbClr val="0000FF"/>
                </a:solidFill>
                <a:highlight>
                  <a:srgbClr val="FFFFFE"/>
                </a:highlight>
                <a:latin typeface="Courier New"/>
                <a:ea typeface="Courier New"/>
                <a:cs typeface="Courier New"/>
                <a:sym typeface="Courier New"/>
              </a:rPr>
              <a:t>* </a:t>
            </a:r>
            <a:r>
              <a:rPr lang="es-AR" sz="1050">
                <a:solidFill>
                  <a:schemeClr val="dk1"/>
                </a:solidFill>
                <a:highlight>
                  <a:srgbClr val="FFFFFE"/>
                </a:highlight>
                <a:latin typeface="Courier New"/>
                <a:ea typeface="Courier New"/>
                <a:cs typeface="Courier New"/>
                <a:sym typeface="Courier New"/>
              </a:rPr>
              <a:t>  Filtramos los datos con informacion de la latitud y longitud de la propiedad (57.717)</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chemeClr val="dk1"/>
                </a:solidFill>
                <a:highlight>
                  <a:srgbClr val="FFFFFE"/>
                </a:highlight>
                <a:latin typeface="Courier New"/>
                <a:ea typeface="Courier New"/>
                <a:cs typeface="Courier New"/>
                <a:sym typeface="Courier New"/>
              </a:rPr>
              <a:t>2.b Calculamos la distancia de cada propiedad a la estacion de subte mas cercana y adicionalmente generamos una columna con el nombre de la estacion mas cercana</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chemeClr val="dk1"/>
                </a:solidFill>
                <a:highlight>
                  <a:srgbClr val="FFFFFE"/>
                </a:highlight>
                <a:latin typeface="Courier New"/>
                <a:ea typeface="Courier New"/>
                <a:cs typeface="Courier New"/>
                <a:sym typeface="Courier New"/>
              </a:rPr>
              <a:t>2.c Para evitar demoras en el procesamiento de datos, trabajamos unicamente con las publicaciones del 1Q2020 (13.430) y eliminamos las publicaciones duplicadas (11.878)</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chemeClr val="dk1"/>
                </a:solidFill>
                <a:highlight>
                  <a:srgbClr val="FFFFFE"/>
                </a:highlight>
                <a:latin typeface="Courier New"/>
                <a:ea typeface="Courier New"/>
                <a:cs typeface="Courier New"/>
                <a:sym typeface="Courier New"/>
              </a:rPr>
              <a:t>2.d Transformamos los siguientes datos:</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rgbClr val="0000FF"/>
                </a:solidFill>
                <a:highlight>
                  <a:srgbClr val="FFFFFE"/>
                </a:highlight>
                <a:latin typeface="Courier New"/>
                <a:ea typeface="Courier New"/>
                <a:cs typeface="Courier New"/>
                <a:sym typeface="Courier New"/>
              </a:rPr>
              <a:t>* </a:t>
            </a:r>
            <a:r>
              <a:rPr lang="es-AR" sz="1050">
                <a:solidFill>
                  <a:schemeClr val="dk1"/>
                </a:solidFill>
                <a:highlight>
                  <a:srgbClr val="FFFFFE"/>
                </a:highlight>
                <a:latin typeface="Courier New"/>
                <a:ea typeface="Courier New"/>
                <a:cs typeface="Courier New"/>
                <a:sym typeface="Courier New"/>
              </a:rPr>
              <a:t>  Renombramos los barrios para llamarlos de la misma forma que figuran en la base de "Barrios" del gobierno de la ciudad</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rgbClr val="0000FF"/>
                </a:solidFill>
                <a:highlight>
                  <a:srgbClr val="FFFFFE"/>
                </a:highlight>
                <a:latin typeface="Courier New"/>
                <a:ea typeface="Courier New"/>
                <a:cs typeface="Courier New"/>
                <a:sym typeface="Courier New"/>
              </a:rPr>
              <a:t>* </a:t>
            </a:r>
            <a:r>
              <a:rPr lang="es-AR" sz="1050">
                <a:solidFill>
                  <a:schemeClr val="dk1"/>
                </a:solidFill>
                <a:highlight>
                  <a:srgbClr val="FFFFFE"/>
                </a:highlight>
                <a:latin typeface="Courier New"/>
                <a:ea typeface="Courier New"/>
                <a:cs typeface="Courier New"/>
                <a:sym typeface="Courier New"/>
              </a:rPr>
              <a:t>  Transformacion de outliers (percentiles 2 y 95)</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rgbClr val="0000FF"/>
                </a:solidFill>
                <a:highlight>
                  <a:srgbClr val="FFFFFE"/>
                </a:highlight>
                <a:latin typeface="Courier New"/>
                <a:ea typeface="Courier New"/>
                <a:cs typeface="Courier New"/>
                <a:sym typeface="Courier New"/>
              </a:rPr>
              <a:t>3. </a:t>
            </a:r>
            <a:r>
              <a:rPr lang="es-AR" sz="1050">
                <a:solidFill>
                  <a:schemeClr val="dk1"/>
                </a:solidFill>
                <a:highlight>
                  <a:srgbClr val="FFFFFE"/>
                </a:highlight>
                <a:latin typeface="Courier New"/>
                <a:ea typeface="Courier New"/>
                <a:cs typeface="Courier New"/>
                <a:sym typeface="Courier New"/>
              </a:rPr>
              <a:t>Visualizacion de la informacion </a:t>
            </a:r>
            <a:r>
              <a:rPr b="1" lang="es-AR" sz="1050">
                <a:solidFill>
                  <a:schemeClr val="dk1"/>
                </a:solidFill>
                <a:highlight>
                  <a:srgbClr val="FFFFFE"/>
                </a:highlight>
                <a:latin typeface="Courier New"/>
                <a:ea typeface="Courier New"/>
                <a:cs typeface="Courier New"/>
                <a:sym typeface="Courier New"/>
              </a:rPr>
              <a:t>**(COMPLETAR)**</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rgbClr val="0000FF"/>
                </a:solidFill>
                <a:highlight>
                  <a:srgbClr val="FFFFFE"/>
                </a:highlight>
                <a:latin typeface="Courier New"/>
                <a:ea typeface="Courier New"/>
                <a:cs typeface="Courier New"/>
                <a:sym typeface="Courier New"/>
              </a:rPr>
              <a:t> - </a:t>
            </a:r>
            <a:r>
              <a:rPr lang="es-AR" sz="1050">
                <a:solidFill>
                  <a:schemeClr val="dk1"/>
                </a:solidFill>
                <a:highlight>
                  <a:srgbClr val="FFFFFE"/>
                </a:highlight>
                <a:latin typeface="Courier New"/>
                <a:ea typeface="Courier New"/>
                <a:cs typeface="Courier New"/>
                <a:sym typeface="Courier New"/>
              </a:rPr>
              <a:t>Base properati por barrios</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rgbClr val="0000FF"/>
                </a:solidFill>
                <a:highlight>
                  <a:srgbClr val="FFFFFE"/>
                </a:highlight>
                <a:latin typeface="Courier New"/>
                <a:ea typeface="Courier New"/>
                <a:cs typeface="Courier New"/>
                <a:sym typeface="Courier New"/>
              </a:rPr>
              <a:t> - </a:t>
            </a:r>
            <a:r>
              <a:rPr lang="es-AR" sz="1050">
                <a:solidFill>
                  <a:schemeClr val="dk1"/>
                </a:solidFill>
                <a:highlight>
                  <a:srgbClr val="FFFFFE"/>
                </a:highlight>
                <a:latin typeface="Courier New"/>
                <a:ea typeface="Courier New"/>
                <a:cs typeface="Courier New"/>
                <a:sym typeface="Courier New"/>
              </a:rPr>
              <a:t>Datos del gobierno de la ciudad de Subtes/EcoBicis/Metrobus/Trenes</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AR" sz="1050">
                <a:solidFill>
                  <a:srgbClr val="0000FF"/>
                </a:solidFill>
                <a:highlight>
                  <a:srgbClr val="FFFFFE"/>
                </a:highlight>
                <a:latin typeface="Courier New"/>
                <a:ea typeface="Courier New"/>
                <a:cs typeface="Courier New"/>
                <a:sym typeface="Courier New"/>
              </a:rPr>
              <a:t>4. </a:t>
            </a:r>
            <a:r>
              <a:rPr lang="es-AR" sz="1050">
                <a:solidFill>
                  <a:schemeClr val="dk1"/>
                </a:solidFill>
                <a:highlight>
                  <a:srgbClr val="FFFFFE"/>
                </a:highlight>
                <a:latin typeface="Courier New"/>
                <a:ea typeface="Courier New"/>
                <a:cs typeface="Courier New"/>
                <a:sym typeface="Courier New"/>
              </a:rPr>
              <a:t>Analisis de Correlacion</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p>
        </p:txBody>
      </p:sp>
      <p:sp>
        <p:nvSpPr>
          <p:cNvPr id="170" name="Google Shape;170;p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7: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6" name="Google Shape;186;p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8: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9" name="Google Shape;199;p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9: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3" name="Google Shape;213;p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2" name="Shape 12"/>
        <p:cNvGrpSpPr/>
        <p:nvPr/>
      </p:nvGrpSpPr>
      <p:grpSpPr>
        <a:xfrm>
          <a:off x="0" y="0"/>
          <a:ext cx="0" cy="0"/>
          <a:chOff x="0" y="0"/>
          <a:chExt cx="0" cy="0"/>
        </a:xfrm>
      </p:grpSpPr>
      <p:sp>
        <p:nvSpPr>
          <p:cNvPr id="13" name="Google Shape;13;p17"/>
          <p:cNvSpPr txBox="1"/>
          <p:nvPr>
            <p:ph type="title"/>
          </p:nvPr>
        </p:nvSpPr>
        <p:spPr>
          <a:xfrm>
            <a:off x="504000" y="22608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17"/>
          <p:cNvSpPr txBox="1"/>
          <p:nvPr>
            <p:ph idx="1" type="subTitle"/>
          </p:nvPr>
        </p:nvSpPr>
        <p:spPr>
          <a:xfrm>
            <a:off x="504000" y="13266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2" name="Shape 42"/>
        <p:cNvGrpSpPr/>
        <p:nvPr/>
      </p:nvGrpSpPr>
      <p:grpSpPr>
        <a:xfrm>
          <a:off x="0" y="0"/>
          <a:ext cx="0" cy="0"/>
          <a:chOff x="0" y="0"/>
          <a:chExt cx="0" cy="0"/>
        </a:xfrm>
      </p:grpSpPr>
      <p:sp>
        <p:nvSpPr>
          <p:cNvPr id="43" name="Google Shape;43;p26"/>
          <p:cNvSpPr txBox="1"/>
          <p:nvPr>
            <p:ph type="title"/>
          </p:nvPr>
        </p:nvSpPr>
        <p:spPr>
          <a:xfrm>
            <a:off x="504000" y="22608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6"/>
          <p:cNvSpPr txBox="1"/>
          <p:nvPr>
            <p:ph idx="1" type="body"/>
          </p:nvPr>
        </p:nvSpPr>
        <p:spPr>
          <a:xfrm>
            <a:off x="504000" y="1326600"/>
            <a:ext cx="9071640" cy="156816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5" name="Google Shape;45;p26"/>
          <p:cNvSpPr txBox="1"/>
          <p:nvPr>
            <p:ph idx="2" type="body"/>
          </p:nvPr>
        </p:nvSpPr>
        <p:spPr>
          <a:xfrm>
            <a:off x="504000" y="3044160"/>
            <a:ext cx="9071640" cy="156816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6" name="Shape 46"/>
        <p:cNvGrpSpPr/>
        <p:nvPr/>
      </p:nvGrpSpPr>
      <p:grpSpPr>
        <a:xfrm>
          <a:off x="0" y="0"/>
          <a:ext cx="0" cy="0"/>
          <a:chOff x="0" y="0"/>
          <a:chExt cx="0" cy="0"/>
        </a:xfrm>
      </p:grpSpPr>
      <p:sp>
        <p:nvSpPr>
          <p:cNvPr id="47" name="Google Shape;47;p27"/>
          <p:cNvSpPr txBox="1"/>
          <p:nvPr>
            <p:ph type="title"/>
          </p:nvPr>
        </p:nvSpPr>
        <p:spPr>
          <a:xfrm>
            <a:off x="504000" y="22608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7"/>
          <p:cNvSpPr txBox="1"/>
          <p:nvPr>
            <p:ph idx="1" type="body"/>
          </p:nvPr>
        </p:nvSpPr>
        <p:spPr>
          <a:xfrm>
            <a:off x="504000" y="1326600"/>
            <a:ext cx="4426920" cy="156816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9" name="Google Shape;49;p27"/>
          <p:cNvSpPr txBox="1"/>
          <p:nvPr>
            <p:ph idx="2" type="body"/>
          </p:nvPr>
        </p:nvSpPr>
        <p:spPr>
          <a:xfrm>
            <a:off x="5152680" y="1326600"/>
            <a:ext cx="4426920" cy="156816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0" name="Google Shape;50;p27"/>
          <p:cNvSpPr txBox="1"/>
          <p:nvPr>
            <p:ph idx="3" type="body"/>
          </p:nvPr>
        </p:nvSpPr>
        <p:spPr>
          <a:xfrm>
            <a:off x="504000" y="3044160"/>
            <a:ext cx="4426920" cy="156816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1" name="Google Shape;51;p27"/>
          <p:cNvSpPr txBox="1"/>
          <p:nvPr>
            <p:ph idx="4" type="body"/>
          </p:nvPr>
        </p:nvSpPr>
        <p:spPr>
          <a:xfrm>
            <a:off x="5152680" y="3044160"/>
            <a:ext cx="4426920" cy="156816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52" name="Shape 52"/>
        <p:cNvGrpSpPr/>
        <p:nvPr/>
      </p:nvGrpSpPr>
      <p:grpSpPr>
        <a:xfrm>
          <a:off x="0" y="0"/>
          <a:ext cx="0" cy="0"/>
          <a:chOff x="0" y="0"/>
          <a:chExt cx="0" cy="0"/>
        </a:xfrm>
      </p:grpSpPr>
      <p:sp>
        <p:nvSpPr>
          <p:cNvPr id="53" name="Google Shape;53;p28"/>
          <p:cNvSpPr txBox="1"/>
          <p:nvPr>
            <p:ph type="title"/>
          </p:nvPr>
        </p:nvSpPr>
        <p:spPr>
          <a:xfrm>
            <a:off x="504000" y="22608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8"/>
          <p:cNvSpPr txBox="1"/>
          <p:nvPr>
            <p:ph idx="1" type="body"/>
          </p:nvPr>
        </p:nvSpPr>
        <p:spPr>
          <a:xfrm>
            <a:off x="504000" y="1326600"/>
            <a:ext cx="2920680" cy="156816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5" name="Google Shape;55;p28"/>
          <p:cNvSpPr txBox="1"/>
          <p:nvPr>
            <p:ph idx="2" type="body"/>
          </p:nvPr>
        </p:nvSpPr>
        <p:spPr>
          <a:xfrm>
            <a:off x="3571200" y="1326600"/>
            <a:ext cx="2920680" cy="156816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6" name="Google Shape;56;p28"/>
          <p:cNvSpPr txBox="1"/>
          <p:nvPr>
            <p:ph idx="3" type="body"/>
          </p:nvPr>
        </p:nvSpPr>
        <p:spPr>
          <a:xfrm>
            <a:off x="6638040" y="1326600"/>
            <a:ext cx="2920680" cy="156816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7" name="Google Shape;57;p28"/>
          <p:cNvSpPr txBox="1"/>
          <p:nvPr>
            <p:ph idx="4" type="body"/>
          </p:nvPr>
        </p:nvSpPr>
        <p:spPr>
          <a:xfrm>
            <a:off x="504000" y="3044160"/>
            <a:ext cx="2920680" cy="156816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8" name="Google Shape;58;p28"/>
          <p:cNvSpPr txBox="1"/>
          <p:nvPr>
            <p:ph idx="5" type="body"/>
          </p:nvPr>
        </p:nvSpPr>
        <p:spPr>
          <a:xfrm>
            <a:off x="3571200" y="3044160"/>
            <a:ext cx="2920680" cy="156816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9" name="Google Shape;59;p28"/>
          <p:cNvSpPr txBox="1"/>
          <p:nvPr>
            <p:ph idx="6" type="body"/>
          </p:nvPr>
        </p:nvSpPr>
        <p:spPr>
          <a:xfrm>
            <a:off x="6638040" y="3044160"/>
            <a:ext cx="2920680" cy="156816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6" name="Shape 16"/>
        <p:cNvGrpSpPr/>
        <p:nvPr/>
      </p:nvGrpSpPr>
      <p:grpSpPr>
        <a:xfrm>
          <a:off x="0" y="0"/>
          <a:ext cx="0" cy="0"/>
          <a:chOff x="0" y="0"/>
          <a:chExt cx="0" cy="0"/>
        </a:xfrm>
      </p:grpSpPr>
      <p:sp>
        <p:nvSpPr>
          <p:cNvPr id="17" name="Google Shape;17;p19"/>
          <p:cNvSpPr txBox="1"/>
          <p:nvPr>
            <p:ph type="title"/>
          </p:nvPr>
        </p:nvSpPr>
        <p:spPr>
          <a:xfrm>
            <a:off x="504000" y="22608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19"/>
          <p:cNvSpPr txBox="1"/>
          <p:nvPr>
            <p:ph idx="1" type="body"/>
          </p:nvPr>
        </p:nvSpPr>
        <p:spPr>
          <a:xfrm>
            <a:off x="504000" y="1326600"/>
            <a:ext cx="9071640" cy="328824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9" name="Shape 19"/>
        <p:cNvGrpSpPr/>
        <p:nvPr/>
      </p:nvGrpSpPr>
      <p:grpSpPr>
        <a:xfrm>
          <a:off x="0" y="0"/>
          <a:ext cx="0" cy="0"/>
          <a:chOff x="0" y="0"/>
          <a:chExt cx="0" cy="0"/>
        </a:xfrm>
      </p:grpSpPr>
      <p:sp>
        <p:nvSpPr>
          <p:cNvPr id="20" name="Google Shape;20;p20"/>
          <p:cNvSpPr txBox="1"/>
          <p:nvPr>
            <p:ph type="title"/>
          </p:nvPr>
        </p:nvSpPr>
        <p:spPr>
          <a:xfrm>
            <a:off x="504000" y="22608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20"/>
          <p:cNvSpPr txBox="1"/>
          <p:nvPr>
            <p:ph idx="1" type="body"/>
          </p:nvPr>
        </p:nvSpPr>
        <p:spPr>
          <a:xfrm>
            <a:off x="504000" y="1326600"/>
            <a:ext cx="4426920" cy="328824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2" name="Google Shape;22;p20"/>
          <p:cNvSpPr txBox="1"/>
          <p:nvPr>
            <p:ph idx="2" type="body"/>
          </p:nvPr>
        </p:nvSpPr>
        <p:spPr>
          <a:xfrm>
            <a:off x="5152680" y="1326600"/>
            <a:ext cx="4426920" cy="328824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21"/>
          <p:cNvSpPr txBox="1"/>
          <p:nvPr>
            <p:ph type="title"/>
          </p:nvPr>
        </p:nvSpPr>
        <p:spPr>
          <a:xfrm>
            <a:off x="504000" y="22608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5" name="Shape 25"/>
        <p:cNvGrpSpPr/>
        <p:nvPr/>
      </p:nvGrpSpPr>
      <p:grpSpPr>
        <a:xfrm>
          <a:off x="0" y="0"/>
          <a:ext cx="0" cy="0"/>
          <a:chOff x="0" y="0"/>
          <a:chExt cx="0" cy="0"/>
        </a:xfrm>
      </p:grpSpPr>
      <p:sp>
        <p:nvSpPr>
          <p:cNvPr id="26" name="Google Shape;26;p22"/>
          <p:cNvSpPr txBox="1"/>
          <p:nvPr>
            <p:ph idx="1" type="subTitle"/>
          </p:nvPr>
        </p:nvSpPr>
        <p:spPr>
          <a:xfrm>
            <a:off x="504000" y="22608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7" name="Shape 27"/>
        <p:cNvGrpSpPr/>
        <p:nvPr/>
      </p:nvGrpSpPr>
      <p:grpSpPr>
        <a:xfrm>
          <a:off x="0" y="0"/>
          <a:ext cx="0" cy="0"/>
          <a:chOff x="0" y="0"/>
          <a:chExt cx="0" cy="0"/>
        </a:xfrm>
      </p:grpSpPr>
      <p:sp>
        <p:nvSpPr>
          <p:cNvPr id="28" name="Google Shape;28;p23"/>
          <p:cNvSpPr txBox="1"/>
          <p:nvPr>
            <p:ph type="title"/>
          </p:nvPr>
        </p:nvSpPr>
        <p:spPr>
          <a:xfrm>
            <a:off x="504000" y="22608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3"/>
          <p:cNvSpPr txBox="1"/>
          <p:nvPr>
            <p:ph idx="1" type="body"/>
          </p:nvPr>
        </p:nvSpPr>
        <p:spPr>
          <a:xfrm>
            <a:off x="504000" y="1326600"/>
            <a:ext cx="4426920" cy="156816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0" name="Google Shape;30;p23"/>
          <p:cNvSpPr txBox="1"/>
          <p:nvPr>
            <p:ph idx="2" type="body"/>
          </p:nvPr>
        </p:nvSpPr>
        <p:spPr>
          <a:xfrm>
            <a:off x="5152680" y="1326600"/>
            <a:ext cx="4426920" cy="328824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1" name="Google Shape;31;p23"/>
          <p:cNvSpPr txBox="1"/>
          <p:nvPr>
            <p:ph idx="3" type="body"/>
          </p:nvPr>
        </p:nvSpPr>
        <p:spPr>
          <a:xfrm>
            <a:off x="504000" y="3044160"/>
            <a:ext cx="4426920" cy="156816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2" name="Shape 32"/>
        <p:cNvGrpSpPr/>
        <p:nvPr/>
      </p:nvGrpSpPr>
      <p:grpSpPr>
        <a:xfrm>
          <a:off x="0" y="0"/>
          <a:ext cx="0" cy="0"/>
          <a:chOff x="0" y="0"/>
          <a:chExt cx="0" cy="0"/>
        </a:xfrm>
      </p:grpSpPr>
      <p:sp>
        <p:nvSpPr>
          <p:cNvPr id="33" name="Google Shape;33;p24"/>
          <p:cNvSpPr txBox="1"/>
          <p:nvPr>
            <p:ph type="title"/>
          </p:nvPr>
        </p:nvSpPr>
        <p:spPr>
          <a:xfrm>
            <a:off x="504000" y="22608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4"/>
          <p:cNvSpPr txBox="1"/>
          <p:nvPr>
            <p:ph idx="1" type="body"/>
          </p:nvPr>
        </p:nvSpPr>
        <p:spPr>
          <a:xfrm>
            <a:off x="504000" y="1326600"/>
            <a:ext cx="4426920" cy="328824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5" name="Google Shape;35;p24"/>
          <p:cNvSpPr txBox="1"/>
          <p:nvPr>
            <p:ph idx="2" type="body"/>
          </p:nvPr>
        </p:nvSpPr>
        <p:spPr>
          <a:xfrm>
            <a:off x="5152680" y="1326600"/>
            <a:ext cx="4426920" cy="156816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6" name="Google Shape;36;p24"/>
          <p:cNvSpPr txBox="1"/>
          <p:nvPr>
            <p:ph idx="3" type="body"/>
          </p:nvPr>
        </p:nvSpPr>
        <p:spPr>
          <a:xfrm>
            <a:off x="5152680" y="3044160"/>
            <a:ext cx="4426920" cy="156816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37" name="Shape 37"/>
        <p:cNvGrpSpPr/>
        <p:nvPr/>
      </p:nvGrpSpPr>
      <p:grpSpPr>
        <a:xfrm>
          <a:off x="0" y="0"/>
          <a:ext cx="0" cy="0"/>
          <a:chOff x="0" y="0"/>
          <a:chExt cx="0" cy="0"/>
        </a:xfrm>
      </p:grpSpPr>
      <p:sp>
        <p:nvSpPr>
          <p:cNvPr id="38" name="Google Shape;38;p25"/>
          <p:cNvSpPr txBox="1"/>
          <p:nvPr>
            <p:ph type="title"/>
          </p:nvPr>
        </p:nvSpPr>
        <p:spPr>
          <a:xfrm>
            <a:off x="504000" y="22608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5"/>
          <p:cNvSpPr txBox="1"/>
          <p:nvPr>
            <p:ph idx="1" type="body"/>
          </p:nvPr>
        </p:nvSpPr>
        <p:spPr>
          <a:xfrm>
            <a:off x="504000" y="1326600"/>
            <a:ext cx="4426920" cy="156816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0" name="Google Shape;40;p25"/>
          <p:cNvSpPr txBox="1"/>
          <p:nvPr>
            <p:ph idx="2" type="body"/>
          </p:nvPr>
        </p:nvSpPr>
        <p:spPr>
          <a:xfrm>
            <a:off x="5152680" y="1326600"/>
            <a:ext cx="4426920" cy="156816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1" name="Google Shape;41;p25"/>
          <p:cNvSpPr txBox="1"/>
          <p:nvPr>
            <p:ph idx="3" type="body"/>
          </p:nvPr>
        </p:nvSpPr>
        <p:spPr>
          <a:xfrm>
            <a:off x="504000" y="3044160"/>
            <a:ext cx="9071640" cy="156816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 name="Shape 5"/>
        <p:cNvGrpSpPr/>
        <p:nvPr/>
      </p:nvGrpSpPr>
      <p:grpSpPr>
        <a:xfrm>
          <a:off x="0" y="0"/>
          <a:ext cx="0" cy="0"/>
          <a:chOff x="0" y="0"/>
          <a:chExt cx="0" cy="0"/>
        </a:xfrm>
      </p:grpSpPr>
      <p:sp>
        <p:nvSpPr>
          <p:cNvPr id="6" name="Google Shape;6;p16"/>
          <p:cNvSpPr txBox="1"/>
          <p:nvPr>
            <p:ph type="title"/>
          </p:nvPr>
        </p:nvSpPr>
        <p:spPr>
          <a:xfrm>
            <a:off x="504000" y="22608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6"/>
          <p:cNvSpPr txBox="1"/>
          <p:nvPr>
            <p:ph idx="1" type="body"/>
          </p:nvPr>
        </p:nvSpPr>
        <p:spPr>
          <a:xfrm>
            <a:off x="504000" y="1326600"/>
            <a:ext cx="9071640" cy="328824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16"/>
          <p:cNvSpPr txBox="1"/>
          <p:nvPr>
            <p:ph idx="2" type="body"/>
          </p:nvPr>
        </p:nvSpPr>
        <p:spPr>
          <a:xfrm>
            <a:off x="504000" y="1326600"/>
            <a:ext cx="9071640" cy="328824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9" name="Google Shape;9;p16"/>
          <p:cNvSpPr txBox="1"/>
          <p:nvPr>
            <p:ph idx="10" type="dt"/>
          </p:nvPr>
        </p:nvSpPr>
        <p:spPr>
          <a:xfrm>
            <a:off x="504000" y="5165280"/>
            <a:ext cx="2348280" cy="390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0" name="Google Shape;10;p16"/>
          <p:cNvSpPr txBox="1"/>
          <p:nvPr>
            <p:ph idx="11" type="ftr"/>
          </p:nvPr>
        </p:nvSpPr>
        <p:spPr>
          <a:xfrm>
            <a:off x="3447360" y="5165280"/>
            <a:ext cx="3195000" cy="390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6"/>
          <p:cNvSpPr txBox="1"/>
          <p:nvPr>
            <p:ph idx="12" type="sldNum"/>
          </p:nvPr>
        </p:nvSpPr>
        <p:spPr>
          <a:xfrm>
            <a:off x="7227360" y="5165280"/>
            <a:ext cx="2348280" cy="390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s-AR"/>
              <a:t>‹#›</a:t>
            </a:fld>
            <a:fld id="{00000000-1234-1234-1234-123412341234}" type="slidenum">
              <a:rPr lang="es-A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25.png"/><Relationship Id="rId5" Type="http://schemas.openxmlformats.org/officeDocument/2006/relationships/image" Target="../media/image28.png"/><Relationship Id="rId6" Type="http://schemas.openxmlformats.org/officeDocument/2006/relationships/image" Target="../media/image31.png"/><Relationship Id="rId7"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30.png"/><Relationship Id="rId5"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36.png"/><Relationship Id="rId5" Type="http://schemas.openxmlformats.org/officeDocument/2006/relationships/image" Target="../media/image34.png"/><Relationship Id="rId6"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37.png"/><Relationship Id="rId5" Type="http://schemas.openxmlformats.org/officeDocument/2006/relationships/image" Target="../media/image40.png"/><Relationship Id="rId6"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hyperlink" Target="https://drive.google.com/file/d/1pAMbyK9eQQBWt6hT-gmMiMgfybW9Lg2L/view?usp=sharing" TargetMode="External"/><Relationship Id="rId5" Type="http://schemas.openxmlformats.org/officeDocument/2006/relationships/hyperlink" Target="https://docs.google.com/document/d/1ofHncUq_0riC9JoQ8mRthfmSbknbnYaiAfk9VubcXgE/edit?usp=sharing" TargetMode="External"/><Relationship Id="rId6" Type="http://schemas.openxmlformats.org/officeDocument/2006/relationships/image" Target="../media/image12.jpg"/></Relationships>
</file>

<file path=ppt/slides/_rels/slide3.xml.rels><?xml version="1.0" encoding="UTF-8" standalone="yes"?><Relationships xmlns="http://schemas.openxmlformats.org/package/2006/relationships"><Relationship Id="rId20" Type="http://schemas.openxmlformats.org/officeDocument/2006/relationships/hyperlink" Target="https://cdn.buenosaires.gob.ar/datosabiertos/datasets/barrios/barrios.geojson" TargetMode="External"/><Relationship Id="rId22" Type="http://schemas.openxmlformats.org/officeDocument/2006/relationships/hyperlink" Target="https://cdn.buenosaires.gob.ar/datosabiertos/datasets/transporte/metrobus/estaciones-de-metrobus.geojson" TargetMode="External"/><Relationship Id="rId21" Type="http://schemas.openxmlformats.org/officeDocument/2006/relationships/hyperlink" Target="https://cdn.buenosaires.gob.ar/datosabiertos/datasets/transporte/estaciones-bicicletas-publicas/nuevas-estaciones-bicicletas-publicas.geojson" TargetMode="External"/><Relationship Id="rId24" Type="http://schemas.openxmlformats.org/officeDocument/2006/relationships/image" Target="../media/image15.png"/><Relationship Id="rId23" Type="http://schemas.openxmlformats.org/officeDocument/2006/relationships/hyperlink" Target="https://cdn.buenosaires.gob.ar/datosabiertos/datasets/estaciones-de-ferrocarril/estaciones-de-ferrocarril.geojson" TargetMode="External"/><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storage.googleapis.com/properati-data-public/ar_properties.csv.gz" TargetMode="External"/><Relationship Id="rId4" Type="http://schemas.openxmlformats.org/officeDocument/2006/relationships/hyperlink" Target="https://www.argenprop.co" TargetMode="External"/><Relationship Id="rId9" Type="http://schemas.openxmlformats.org/officeDocument/2006/relationships/image" Target="../media/image1.png"/><Relationship Id="rId26" Type="http://schemas.openxmlformats.org/officeDocument/2006/relationships/image" Target="../media/image32.png"/><Relationship Id="rId25" Type="http://schemas.openxmlformats.org/officeDocument/2006/relationships/image" Target="../media/image29.png"/><Relationship Id="rId5" Type="http://schemas.openxmlformats.org/officeDocument/2006/relationships/image" Target="../media/image9.png"/><Relationship Id="rId6" Type="http://schemas.openxmlformats.org/officeDocument/2006/relationships/image" Target="../media/image12.jpg"/><Relationship Id="rId7" Type="http://schemas.openxmlformats.org/officeDocument/2006/relationships/image" Target="../media/image11.png"/><Relationship Id="rId8" Type="http://schemas.openxmlformats.org/officeDocument/2006/relationships/image" Target="../media/image5.png"/><Relationship Id="rId11" Type="http://schemas.openxmlformats.org/officeDocument/2006/relationships/image" Target="../media/image14.png"/><Relationship Id="rId10" Type="http://schemas.openxmlformats.org/officeDocument/2006/relationships/image" Target="../media/image10.png"/><Relationship Id="rId13" Type="http://schemas.openxmlformats.org/officeDocument/2006/relationships/image" Target="../media/image3.png"/><Relationship Id="rId12" Type="http://schemas.openxmlformats.org/officeDocument/2006/relationships/image" Target="../media/image13.png"/><Relationship Id="rId15" Type="http://schemas.openxmlformats.org/officeDocument/2006/relationships/image" Target="../media/image4.png"/><Relationship Id="rId14" Type="http://schemas.openxmlformats.org/officeDocument/2006/relationships/image" Target="../media/image16.png"/><Relationship Id="rId17" Type="http://schemas.openxmlformats.org/officeDocument/2006/relationships/image" Target="../media/image2.png"/><Relationship Id="rId16" Type="http://schemas.openxmlformats.org/officeDocument/2006/relationships/image" Target="../media/image6.png"/><Relationship Id="rId19" Type="http://schemas.openxmlformats.org/officeDocument/2006/relationships/hyperlink" Target="https://cdn.buenosaires.gob.ar/datosabiertos/datasets/subte-estaciones/subte_estaciones.geojson" TargetMode="External"/><Relationship Id="rId18"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2.jp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9.png"/><Relationship Id="rId5" Type="http://schemas.openxmlformats.org/officeDocument/2006/relationships/image" Target="../media/image12.jpg"/><Relationship Id="rId6"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2.jpg"/><Relationship Id="rId5" Type="http://schemas.openxmlformats.org/officeDocument/2006/relationships/image" Target="../media/image10.png"/><Relationship Id="rId6" Type="http://schemas.openxmlformats.org/officeDocument/2006/relationships/image" Target="../media/image5.png"/><Relationship Id="rId7"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33.png"/><Relationship Id="rId5" Type="http://schemas.openxmlformats.org/officeDocument/2006/relationships/image" Target="../media/image19.png"/><Relationship Id="rId6"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8.png"/><Relationship Id="rId5" Type="http://schemas.openxmlformats.org/officeDocument/2006/relationships/image" Target="../media/image35.png"/><Relationship Id="rId6"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20.png"/><Relationship Id="rId5" Type="http://schemas.openxmlformats.org/officeDocument/2006/relationships/image" Target="../media/image27.png"/><Relationship Id="rId6" Type="http://schemas.openxmlformats.org/officeDocument/2006/relationships/image" Target="../media/image24.png"/><Relationship Id="rId7"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
          <p:cNvSpPr/>
          <p:nvPr/>
        </p:nvSpPr>
        <p:spPr>
          <a:xfrm>
            <a:off x="0" y="0"/>
            <a:ext cx="6408000" cy="5670000"/>
          </a:xfrm>
          <a:prstGeom prst="rect">
            <a:avLst/>
          </a:prstGeom>
          <a:solidFill>
            <a:srgbClr val="C0C0C0"/>
          </a:solidFill>
          <a:ln cap="flat" cmpd="sng" w="9525">
            <a:solidFill>
              <a:srgbClr val="C0C0C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 name="Google Shape;65;p1"/>
          <p:cNvPicPr preferRelativeResize="0"/>
          <p:nvPr/>
        </p:nvPicPr>
        <p:blipFill rotWithShape="1">
          <a:blip r:embed="rId3">
            <a:alphaModFix/>
          </a:blip>
          <a:srcRect b="25254" l="0" r="0" t="25878"/>
          <a:stretch/>
        </p:blipFill>
        <p:spPr>
          <a:xfrm>
            <a:off x="6624000" y="180360"/>
            <a:ext cx="1596960" cy="575640"/>
          </a:xfrm>
          <a:prstGeom prst="rect">
            <a:avLst/>
          </a:prstGeom>
          <a:noFill/>
          <a:ln>
            <a:noFill/>
          </a:ln>
        </p:spPr>
      </p:pic>
      <p:sp>
        <p:nvSpPr>
          <p:cNvPr id="66" name="Google Shape;66;p1"/>
          <p:cNvSpPr txBox="1"/>
          <p:nvPr/>
        </p:nvSpPr>
        <p:spPr>
          <a:xfrm>
            <a:off x="6624000" y="648000"/>
            <a:ext cx="3528000" cy="578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0" i="0" lang="es-AR" sz="1800" u="none" cap="none" strike="noStrike">
                <a:solidFill>
                  <a:srgbClr val="000000"/>
                </a:solidFill>
                <a:latin typeface="Arial"/>
                <a:ea typeface="Arial"/>
                <a:cs typeface="Arial"/>
                <a:sym typeface="Arial"/>
              </a:rPr>
              <a:t>Python Data Analytics</a:t>
            </a:r>
            <a:endParaRPr b="0" i="0" sz="1800" u="none" cap="none" strike="noStrike">
              <a:solidFill>
                <a:srgbClr val="000000"/>
              </a:solidFill>
              <a:latin typeface="Arial"/>
              <a:ea typeface="Arial"/>
              <a:cs typeface="Arial"/>
              <a:sym typeface="Arial"/>
            </a:endParaRPr>
          </a:p>
        </p:txBody>
      </p:sp>
      <p:sp>
        <p:nvSpPr>
          <p:cNvPr id="67" name="Google Shape;67;p1"/>
          <p:cNvSpPr txBox="1"/>
          <p:nvPr/>
        </p:nvSpPr>
        <p:spPr>
          <a:xfrm>
            <a:off x="576000" y="1296000"/>
            <a:ext cx="5256000" cy="16560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800"/>
              <a:buFont typeface="Arial"/>
              <a:buNone/>
            </a:pPr>
            <a:r>
              <a:rPr b="1" i="0" lang="es-AR" sz="1800" u="none" cap="none" strike="noStrike">
                <a:solidFill>
                  <a:srgbClr val="FFFFFF"/>
                </a:solidFill>
                <a:latin typeface="Arial"/>
                <a:ea typeface="Arial"/>
                <a:cs typeface="Arial"/>
                <a:sym typeface="Arial"/>
              </a:rPr>
              <a:t>Trabajo Final ///</a:t>
            </a:r>
            <a:endParaRPr b="0" i="0" sz="1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0" lang="es-AR" sz="1800" u="none" cap="none" strike="noStrike">
                <a:solidFill>
                  <a:srgbClr val="FFFFFF"/>
                </a:solidFill>
                <a:latin typeface="Arial"/>
                <a:ea typeface="Arial"/>
                <a:cs typeface="Arial"/>
                <a:sym typeface="Arial"/>
              </a:rPr>
              <a:t>Análisis de correlación entre precio de venta (por m2) de viviendas y cercanía a estaciones de subte en la Ciudad Autónoma de Buenos Aires.</a:t>
            </a:r>
            <a:endParaRPr b="0" i="0" sz="1800" u="none" cap="none" strike="noStrike">
              <a:solidFill>
                <a:srgbClr val="000000"/>
              </a:solidFill>
              <a:latin typeface="Arial"/>
              <a:ea typeface="Arial"/>
              <a:cs typeface="Arial"/>
              <a:sym typeface="Arial"/>
            </a:endParaRPr>
          </a:p>
        </p:txBody>
      </p:sp>
      <p:sp>
        <p:nvSpPr>
          <p:cNvPr id="68" name="Google Shape;68;p1"/>
          <p:cNvSpPr txBox="1"/>
          <p:nvPr/>
        </p:nvSpPr>
        <p:spPr>
          <a:xfrm>
            <a:off x="6592680" y="4248000"/>
            <a:ext cx="3271200" cy="1422000"/>
          </a:xfrm>
          <a:prstGeom prst="rect">
            <a:avLst/>
          </a:prstGeom>
          <a:noFill/>
          <a:ln>
            <a:noFill/>
          </a:ln>
        </p:spPr>
        <p:txBody>
          <a:bodyPr anchorCtr="0" anchor="t" bIns="45000" lIns="90000" spcFirstLastPara="1" rIns="90000" wrap="square" tIns="45000">
            <a:noAutofit/>
          </a:bodyPr>
          <a:lstStyle/>
          <a:p>
            <a:pPr indent="0" lvl="0" marL="0" marR="0" rtl="0" algn="r">
              <a:lnSpc>
                <a:spcPct val="100000"/>
              </a:lnSpc>
              <a:spcBef>
                <a:spcPts val="0"/>
              </a:spcBef>
              <a:spcAft>
                <a:spcPts val="0"/>
              </a:spcAft>
              <a:buClr>
                <a:srgbClr val="000000"/>
              </a:buClr>
              <a:buSzPts val="1800"/>
              <a:buFont typeface="Arial"/>
              <a:buNone/>
            </a:pPr>
            <a:r>
              <a:rPr b="0" i="0" lang="es-AR" sz="1800" u="none" cap="none" strike="noStrike">
                <a:solidFill>
                  <a:srgbClr val="000000"/>
                </a:solidFill>
                <a:latin typeface="Arial"/>
                <a:ea typeface="Arial"/>
                <a:cs typeface="Arial"/>
                <a:sym typeface="Arial"/>
              </a:rPr>
              <a:t>Julieta Giovannoni</a:t>
            </a:r>
            <a:endParaRPr b="0" i="0" sz="18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800"/>
              <a:buFont typeface="Arial"/>
              <a:buNone/>
            </a:pPr>
            <a:r>
              <a:rPr b="0" i="0" lang="es-AR" sz="1800" u="none" cap="none" strike="noStrike">
                <a:solidFill>
                  <a:srgbClr val="000000"/>
                </a:solidFill>
                <a:latin typeface="Arial"/>
                <a:ea typeface="Arial"/>
                <a:cs typeface="Arial"/>
                <a:sym typeface="Arial"/>
              </a:rPr>
              <a:t>Rodrigo Hermoso</a:t>
            </a:r>
            <a:endParaRPr b="0" i="0" sz="18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800"/>
              <a:buFont typeface="Arial"/>
              <a:buNone/>
            </a:pPr>
            <a:r>
              <a:rPr b="0" i="0" lang="es-AR" sz="1800" u="none" cap="none" strike="noStrike">
                <a:solidFill>
                  <a:srgbClr val="000000"/>
                </a:solidFill>
                <a:latin typeface="Arial"/>
                <a:ea typeface="Arial"/>
                <a:cs typeface="Arial"/>
                <a:sym typeface="Arial"/>
              </a:rPr>
              <a:t>Josefina Tamis</a:t>
            </a:r>
            <a:endParaRPr b="0" i="0" sz="18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800"/>
              <a:buFont typeface="Arial"/>
              <a:buNone/>
            </a:pPr>
            <a:r>
              <a:rPr b="0" i="0" lang="es-AR" sz="1800" u="none" cap="none" strike="noStrike">
                <a:solidFill>
                  <a:srgbClr val="000000"/>
                </a:solidFill>
                <a:latin typeface="Arial"/>
                <a:ea typeface="Arial"/>
                <a:cs typeface="Arial"/>
                <a:sym typeface="Arial"/>
              </a:rPr>
              <a:t>Javier Yanzón</a:t>
            </a:r>
            <a:endParaRPr b="0" i="0" sz="1800" u="none" cap="none" strike="noStrike">
              <a:solidFill>
                <a:srgbClr val="000000"/>
              </a:solidFill>
              <a:latin typeface="Arial"/>
              <a:ea typeface="Arial"/>
              <a:cs typeface="Arial"/>
              <a:sym typeface="Arial"/>
            </a:endParaRPr>
          </a:p>
        </p:txBody>
      </p:sp>
      <p:pic>
        <p:nvPicPr>
          <p:cNvPr id="69" name="Google Shape;69;p1"/>
          <p:cNvPicPr preferRelativeResize="0"/>
          <p:nvPr/>
        </p:nvPicPr>
        <p:blipFill rotWithShape="1">
          <a:blip r:embed="rId4">
            <a:alphaModFix/>
          </a:blip>
          <a:srcRect b="0" l="0" r="0" t="0"/>
          <a:stretch/>
        </p:blipFill>
        <p:spPr>
          <a:xfrm>
            <a:off x="6624000" y="1697825"/>
            <a:ext cx="3240000" cy="190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0"/>
          <p:cNvSpPr/>
          <p:nvPr/>
        </p:nvSpPr>
        <p:spPr>
          <a:xfrm>
            <a:off x="0" y="0"/>
            <a:ext cx="6408000" cy="648000"/>
          </a:xfrm>
          <a:prstGeom prst="rect">
            <a:avLst/>
          </a:prstGeom>
          <a:solidFill>
            <a:srgbClr val="C0C0C0"/>
          </a:solidFill>
          <a:ln cap="flat" cmpd="sng" w="9525">
            <a:solidFill>
              <a:srgbClr val="C0C0C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9" name="Google Shape;229;p10"/>
          <p:cNvPicPr preferRelativeResize="0"/>
          <p:nvPr/>
        </p:nvPicPr>
        <p:blipFill rotWithShape="1">
          <a:blip r:embed="rId3">
            <a:alphaModFix/>
          </a:blip>
          <a:srcRect b="25253" l="0" r="0" t="25880"/>
          <a:stretch/>
        </p:blipFill>
        <p:spPr>
          <a:xfrm>
            <a:off x="6624000" y="144360"/>
            <a:ext cx="1596960" cy="575640"/>
          </a:xfrm>
          <a:prstGeom prst="rect">
            <a:avLst/>
          </a:prstGeom>
          <a:noFill/>
          <a:ln>
            <a:noFill/>
          </a:ln>
        </p:spPr>
      </p:pic>
      <p:sp>
        <p:nvSpPr>
          <p:cNvPr id="230" name="Google Shape;230;p10"/>
          <p:cNvSpPr txBox="1"/>
          <p:nvPr/>
        </p:nvSpPr>
        <p:spPr>
          <a:xfrm>
            <a:off x="6624000" y="612000"/>
            <a:ext cx="3528000" cy="5785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0" i="0" lang="es-AR" sz="1800" u="none" cap="none" strike="noStrike">
                <a:solidFill>
                  <a:srgbClr val="000000"/>
                </a:solidFill>
                <a:latin typeface="Arial"/>
                <a:ea typeface="Arial"/>
                <a:cs typeface="Arial"/>
                <a:sym typeface="Arial"/>
              </a:rPr>
              <a:t>Python Data Analytics</a:t>
            </a:r>
            <a:endParaRPr b="0" i="0" sz="1800" u="none" cap="none" strike="noStrike">
              <a:solidFill>
                <a:srgbClr val="000000"/>
              </a:solidFill>
              <a:latin typeface="Arial"/>
              <a:ea typeface="Arial"/>
              <a:cs typeface="Arial"/>
              <a:sym typeface="Arial"/>
            </a:endParaRPr>
          </a:p>
        </p:txBody>
      </p:sp>
      <p:sp>
        <p:nvSpPr>
          <p:cNvPr id="231" name="Google Shape;231;p10"/>
          <p:cNvSpPr txBox="1"/>
          <p:nvPr/>
        </p:nvSpPr>
        <p:spPr>
          <a:xfrm>
            <a:off x="547548" y="324000"/>
            <a:ext cx="5336400" cy="596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chemeClr val="dk1"/>
              </a:buClr>
              <a:buSzPts val="1800"/>
              <a:buFont typeface="Arial"/>
              <a:buNone/>
            </a:pPr>
            <a:r>
              <a:rPr b="1" i="0" lang="es-AR" sz="1800" u="none" cap="none" strike="noStrike">
                <a:solidFill>
                  <a:schemeClr val="lt1"/>
                </a:solidFill>
                <a:latin typeface="Arial"/>
                <a:ea typeface="Arial"/>
                <a:cs typeface="Arial"/>
                <a:sym typeface="Arial"/>
              </a:rPr>
              <a:t>3. Visualización y análisis de los datos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FFFFFF"/>
              </a:solidFill>
              <a:latin typeface="Arial"/>
              <a:ea typeface="Arial"/>
              <a:cs typeface="Arial"/>
              <a:sym typeface="Arial"/>
            </a:endParaRPr>
          </a:p>
        </p:txBody>
      </p:sp>
      <p:pic>
        <p:nvPicPr>
          <p:cNvPr id="232" name="Google Shape;232;p10"/>
          <p:cNvPicPr preferRelativeResize="0"/>
          <p:nvPr/>
        </p:nvPicPr>
        <p:blipFill rotWithShape="1">
          <a:blip r:embed="rId4">
            <a:alphaModFix/>
          </a:blip>
          <a:srcRect b="0" l="0" r="0" t="0"/>
          <a:stretch/>
        </p:blipFill>
        <p:spPr>
          <a:xfrm>
            <a:off x="5114692" y="3532608"/>
            <a:ext cx="4463169" cy="2122904"/>
          </a:xfrm>
          <a:prstGeom prst="rect">
            <a:avLst/>
          </a:prstGeom>
          <a:noFill/>
          <a:ln>
            <a:noFill/>
          </a:ln>
        </p:spPr>
      </p:pic>
      <p:sp>
        <p:nvSpPr>
          <p:cNvPr id="233" name="Google Shape;233;p10"/>
          <p:cNvSpPr txBox="1"/>
          <p:nvPr/>
        </p:nvSpPr>
        <p:spPr>
          <a:xfrm>
            <a:off x="5276175" y="1096325"/>
            <a:ext cx="3588600" cy="271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000"/>
              <a:buFont typeface="Arial"/>
              <a:buNone/>
            </a:pPr>
            <a:r>
              <a:rPr b="1" i="0" lang="es-AR" sz="1000" u="none" cap="none" strike="noStrike">
                <a:solidFill>
                  <a:srgbClr val="000000"/>
                </a:solidFill>
                <a:latin typeface="Arial"/>
                <a:ea typeface="Arial"/>
                <a:cs typeface="Arial"/>
                <a:sym typeface="Arial"/>
              </a:rPr>
              <a:t>Precio promedio y monto propiedad por cercanía subte</a:t>
            </a:r>
            <a:endParaRPr b="1" i="0" sz="1000" u="none" cap="none" strike="noStrike">
              <a:solidFill>
                <a:srgbClr val="000000"/>
              </a:solidFill>
              <a:latin typeface="Arial"/>
              <a:ea typeface="Arial"/>
              <a:cs typeface="Arial"/>
              <a:sym typeface="Arial"/>
            </a:endParaRPr>
          </a:p>
        </p:txBody>
      </p:sp>
      <p:sp>
        <p:nvSpPr>
          <p:cNvPr id="234" name="Google Shape;234;p10"/>
          <p:cNvSpPr txBox="1"/>
          <p:nvPr/>
        </p:nvSpPr>
        <p:spPr>
          <a:xfrm>
            <a:off x="576000" y="778320"/>
            <a:ext cx="4824000" cy="513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500"/>
              <a:buFont typeface="Arial"/>
              <a:buNone/>
            </a:pPr>
            <a:r>
              <a:rPr b="1" i="0" lang="es-AR" sz="1500" u="none" cap="none" strike="noStrike">
                <a:solidFill>
                  <a:srgbClr val="000000"/>
                </a:solidFill>
                <a:latin typeface="Arial"/>
                <a:ea typeface="Arial"/>
                <a:cs typeface="Arial"/>
                <a:sym typeface="Arial"/>
              </a:rPr>
              <a:t>3 / Cruce de bases ///</a:t>
            </a:r>
            <a:endParaRPr b="0" i="0" sz="1500" u="none" cap="none" strike="noStrike">
              <a:solidFill>
                <a:srgbClr val="000000"/>
              </a:solidFill>
              <a:latin typeface="Arial"/>
              <a:ea typeface="Arial"/>
              <a:cs typeface="Arial"/>
              <a:sym typeface="Arial"/>
            </a:endParaRPr>
          </a:p>
        </p:txBody>
      </p:sp>
      <p:sp>
        <p:nvSpPr>
          <p:cNvPr id="235" name="Google Shape;235;p10"/>
          <p:cNvSpPr txBox="1"/>
          <p:nvPr/>
        </p:nvSpPr>
        <p:spPr>
          <a:xfrm>
            <a:off x="855175" y="1096325"/>
            <a:ext cx="3135900" cy="271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000"/>
              <a:buFont typeface="Arial"/>
              <a:buNone/>
            </a:pPr>
            <a:r>
              <a:rPr b="1" i="0" lang="es-AR" sz="1000" u="none" cap="none" strike="noStrike">
                <a:solidFill>
                  <a:srgbClr val="000000"/>
                </a:solidFill>
                <a:latin typeface="Arial"/>
                <a:ea typeface="Arial"/>
                <a:cs typeface="Arial"/>
                <a:sym typeface="Arial"/>
              </a:rPr>
              <a:t>Propiedades según línea de subte más cercana.</a:t>
            </a:r>
            <a:endParaRPr b="0" i="0" sz="1000" u="none" cap="none" strike="noStrike">
              <a:solidFill>
                <a:srgbClr val="000000"/>
              </a:solidFill>
              <a:latin typeface="Arial"/>
              <a:ea typeface="Arial"/>
              <a:cs typeface="Arial"/>
              <a:sym typeface="Arial"/>
            </a:endParaRPr>
          </a:p>
        </p:txBody>
      </p:sp>
      <p:pic>
        <p:nvPicPr>
          <p:cNvPr id="236" name="Google Shape;236;p10"/>
          <p:cNvPicPr preferRelativeResize="0"/>
          <p:nvPr/>
        </p:nvPicPr>
        <p:blipFill rotWithShape="1">
          <a:blip r:embed="rId5">
            <a:alphaModFix/>
          </a:blip>
          <a:srcRect b="0" l="0" r="0" t="0"/>
          <a:stretch/>
        </p:blipFill>
        <p:spPr>
          <a:xfrm>
            <a:off x="641350" y="4135799"/>
            <a:ext cx="3965176" cy="1445025"/>
          </a:xfrm>
          <a:prstGeom prst="rect">
            <a:avLst/>
          </a:prstGeom>
          <a:noFill/>
          <a:ln>
            <a:noFill/>
          </a:ln>
        </p:spPr>
      </p:pic>
      <p:pic>
        <p:nvPicPr>
          <p:cNvPr id="237" name="Google Shape;237;p10"/>
          <p:cNvPicPr preferRelativeResize="0"/>
          <p:nvPr/>
        </p:nvPicPr>
        <p:blipFill rotWithShape="1">
          <a:blip r:embed="rId6">
            <a:alphaModFix/>
          </a:blip>
          <a:srcRect b="0" l="0" r="0" t="0"/>
          <a:stretch/>
        </p:blipFill>
        <p:spPr>
          <a:xfrm>
            <a:off x="855175" y="1520525"/>
            <a:ext cx="3654587" cy="2462874"/>
          </a:xfrm>
          <a:prstGeom prst="rect">
            <a:avLst/>
          </a:prstGeom>
          <a:noFill/>
          <a:ln cap="flat" cmpd="sng" w="9525">
            <a:solidFill>
              <a:srgbClr val="000000"/>
            </a:solidFill>
            <a:prstDash val="solid"/>
            <a:round/>
            <a:headEnd len="sm" w="sm" type="none"/>
            <a:tailEnd len="sm" w="sm" type="none"/>
          </a:ln>
        </p:spPr>
      </p:pic>
      <p:pic>
        <p:nvPicPr>
          <p:cNvPr id="238" name="Google Shape;238;p10"/>
          <p:cNvPicPr preferRelativeResize="0"/>
          <p:nvPr/>
        </p:nvPicPr>
        <p:blipFill rotWithShape="1">
          <a:blip r:embed="rId7">
            <a:alphaModFix/>
          </a:blip>
          <a:srcRect b="0" l="0" r="0" t="0"/>
          <a:stretch/>
        </p:blipFill>
        <p:spPr>
          <a:xfrm>
            <a:off x="5257800" y="1431725"/>
            <a:ext cx="3965174" cy="203399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1"/>
          <p:cNvSpPr/>
          <p:nvPr/>
        </p:nvSpPr>
        <p:spPr>
          <a:xfrm>
            <a:off x="0" y="0"/>
            <a:ext cx="6408000" cy="648000"/>
          </a:xfrm>
          <a:prstGeom prst="rect">
            <a:avLst/>
          </a:prstGeom>
          <a:solidFill>
            <a:srgbClr val="C0C0C0"/>
          </a:solidFill>
          <a:ln cap="flat" cmpd="sng" w="9525">
            <a:solidFill>
              <a:srgbClr val="C0C0C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4" name="Google Shape;244;p11"/>
          <p:cNvPicPr preferRelativeResize="0"/>
          <p:nvPr/>
        </p:nvPicPr>
        <p:blipFill rotWithShape="1">
          <a:blip r:embed="rId3">
            <a:alphaModFix/>
          </a:blip>
          <a:srcRect b="25254" l="0" r="0" t="25878"/>
          <a:stretch/>
        </p:blipFill>
        <p:spPr>
          <a:xfrm>
            <a:off x="6624000" y="144360"/>
            <a:ext cx="1596960" cy="575640"/>
          </a:xfrm>
          <a:prstGeom prst="rect">
            <a:avLst/>
          </a:prstGeom>
          <a:noFill/>
          <a:ln>
            <a:noFill/>
          </a:ln>
        </p:spPr>
      </p:pic>
      <p:sp>
        <p:nvSpPr>
          <p:cNvPr id="245" name="Google Shape;245;p11"/>
          <p:cNvSpPr txBox="1"/>
          <p:nvPr/>
        </p:nvSpPr>
        <p:spPr>
          <a:xfrm>
            <a:off x="6624000" y="612000"/>
            <a:ext cx="3528000" cy="578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0" i="0" lang="es-AR" sz="1800" u="none" cap="none" strike="noStrike">
                <a:solidFill>
                  <a:srgbClr val="000000"/>
                </a:solidFill>
                <a:latin typeface="Arial"/>
                <a:ea typeface="Arial"/>
                <a:cs typeface="Arial"/>
                <a:sym typeface="Arial"/>
              </a:rPr>
              <a:t>Python Data Analytics</a:t>
            </a:r>
            <a:endParaRPr b="0" i="0" sz="1800" u="none" cap="none" strike="noStrike">
              <a:solidFill>
                <a:srgbClr val="000000"/>
              </a:solidFill>
              <a:latin typeface="Arial"/>
              <a:ea typeface="Arial"/>
              <a:cs typeface="Arial"/>
              <a:sym typeface="Arial"/>
            </a:endParaRPr>
          </a:p>
        </p:txBody>
      </p:sp>
      <p:sp>
        <p:nvSpPr>
          <p:cNvPr id="246" name="Google Shape;246;p11"/>
          <p:cNvSpPr txBox="1"/>
          <p:nvPr/>
        </p:nvSpPr>
        <p:spPr>
          <a:xfrm>
            <a:off x="547548" y="324000"/>
            <a:ext cx="5424600" cy="596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chemeClr val="dk1"/>
              </a:buClr>
              <a:buSzPts val="1800"/>
              <a:buFont typeface="Arial"/>
              <a:buNone/>
            </a:pPr>
            <a:r>
              <a:rPr b="1" i="0" lang="es-AR" sz="1800" u="none" cap="none" strike="noStrike">
                <a:solidFill>
                  <a:schemeClr val="lt1"/>
                </a:solidFill>
                <a:latin typeface="Arial"/>
                <a:ea typeface="Arial"/>
                <a:cs typeface="Arial"/>
                <a:sym typeface="Arial"/>
              </a:rPr>
              <a:t>3. Visualización y análisis de los datos ///</a:t>
            </a:r>
            <a:endParaRPr b="0" i="0" sz="1800" u="none" cap="none" strike="noStrike">
              <a:solidFill>
                <a:srgbClr val="000000"/>
              </a:solidFill>
              <a:latin typeface="Arial"/>
              <a:ea typeface="Arial"/>
              <a:cs typeface="Arial"/>
              <a:sym typeface="Arial"/>
            </a:endParaRPr>
          </a:p>
        </p:txBody>
      </p:sp>
      <p:sp>
        <p:nvSpPr>
          <p:cNvPr id="247" name="Google Shape;247;p11"/>
          <p:cNvSpPr txBox="1"/>
          <p:nvPr/>
        </p:nvSpPr>
        <p:spPr>
          <a:xfrm>
            <a:off x="614650" y="1082098"/>
            <a:ext cx="4824000" cy="513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300"/>
              <a:buFont typeface="Arial"/>
              <a:buNone/>
            </a:pPr>
            <a:r>
              <a:rPr b="1" i="0" lang="es-AR" sz="1300" u="none" cap="none" strike="noStrike">
                <a:solidFill>
                  <a:schemeClr val="dk1"/>
                </a:solidFill>
                <a:latin typeface="Arial"/>
                <a:ea typeface="Arial"/>
                <a:cs typeface="Arial"/>
                <a:sym typeface="Arial"/>
              </a:rPr>
              <a:t>Pairplot</a:t>
            </a:r>
            <a:r>
              <a:rPr b="0" i="0" lang="es-AR" sz="1300" u="none" cap="none" strike="noStrike">
                <a:solidFill>
                  <a:schemeClr val="dk1"/>
                </a:solidFill>
                <a:latin typeface="Arial"/>
                <a:ea typeface="Arial"/>
                <a:cs typeface="Arial"/>
                <a:sym typeface="Arial"/>
              </a:rPr>
              <a:t> // </a:t>
            </a:r>
            <a:r>
              <a:rPr b="1" i="0" lang="es-AR" sz="1300" u="none" cap="none" strike="noStrike">
                <a:solidFill>
                  <a:srgbClr val="000000"/>
                </a:solidFill>
                <a:latin typeface="Arial"/>
                <a:ea typeface="Arial"/>
                <a:cs typeface="Arial"/>
                <a:sym typeface="Arial"/>
              </a:rPr>
              <a:t>Agrupación por linea de subte.</a:t>
            </a:r>
            <a:endParaRPr b="0" i="0" sz="1300" u="none" cap="none" strike="noStrike">
              <a:solidFill>
                <a:srgbClr val="000000"/>
              </a:solidFill>
              <a:latin typeface="Arial"/>
              <a:ea typeface="Arial"/>
              <a:cs typeface="Arial"/>
              <a:sym typeface="Arial"/>
            </a:endParaRPr>
          </a:p>
        </p:txBody>
      </p:sp>
      <p:sp>
        <p:nvSpPr>
          <p:cNvPr id="248" name="Google Shape;248;p11"/>
          <p:cNvSpPr txBox="1"/>
          <p:nvPr/>
        </p:nvSpPr>
        <p:spPr>
          <a:xfrm>
            <a:off x="5353150" y="1096798"/>
            <a:ext cx="4824000" cy="513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300"/>
              <a:buFont typeface="Arial"/>
              <a:buNone/>
            </a:pPr>
            <a:r>
              <a:rPr b="1" i="0" lang="es-AR" sz="1300" u="none" cap="none" strike="noStrike">
                <a:solidFill>
                  <a:srgbClr val="000000"/>
                </a:solidFill>
                <a:latin typeface="Arial"/>
                <a:ea typeface="Arial"/>
                <a:cs typeface="Arial"/>
                <a:sym typeface="Arial"/>
              </a:rPr>
              <a:t>Agrupación por N-S y E-O</a:t>
            </a:r>
            <a:endParaRPr b="0" i="0" sz="1300" u="none" cap="none" strike="noStrike">
              <a:solidFill>
                <a:srgbClr val="000000"/>
              </a:solidFill>
              <a:latin typeface="Arial"/>
              <a:ea typeface="Arial"/>
              <a:cs typeface="Arial"/>
              <a:sym typeface="Arial"/>
            </a:endParaRPr>
          </a:p>
        </p:txBody>
      </p:sp>
      <p:pic>
        <p:nvPicPr>
          <p:cNvPr id="249" name="Google Shape;249;p11"/>
          <p:cNvPicPr preferRelativeResize="0"/>
          <p:nvPr/>
        </p:nvPicPr>
        <p:blipFill rotWithShape="1">
          <a:blip r:embed="rId4">
            <a:alphaModFix/>
          </a:blip>
          <a:srcRect b="0" l="0" r="0" t="0"/>
          <a:stretch/>
        </p:blipFill>
        <p:spPr>
          <a:xfrm>
            <a:off x="4993426" y="1437000"/>
            <a:ext cx="4824000" cy="3983364"/>
          </a:xfrm>
          <a:prstGeom prst="rect">
            <a:avLst/>
          </a:prstGeom>
          <a:noFill/>
          <a:ln>
            <a:noFill/>
          </a:ln>
        </p:spPr>
      </p:pic>
      <p:pic>
        <p:nvPicPr>
          <p:cNvPr id="250" name="Google Shape;250;p11"/>
          <p:cNvPicPr preferRelativeResize="0"/>
          <p:nvPr/>
        </p:nvPicPr>
        <p:blipFill rotWithShape="1">
          <a:blip r:embed="rId5">
            <a:alphaModFix/>
          </a:blip>
          <a:srcRect b="0" l="0" r="0" t="0"/>
          <a:stretch/>
        </p:blipFill>
        <p:spPr>
          <a:xfrm>
            <a:off x="118650" y="1437000"/>
            <a:ext cx="4824000" cy="398335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12"/>
          <p:cNvSpPr/>
          <p:nvPr/>
        </p:nvSpPr>
        <p:spPr>
          <a:xfrm>
            <a:off x="0" y="0"/>
            <a:ext cx="6408000" cy="648000"/>
          </a:xfrm>
          <a:prstGeom prst="rect">
            <a:avLst/>
          </a:prstGeom>
          <a:solidFill>
            <a:srgbClr val="C0C0C0"/>
          </a:solidFill>
          <a:ln cap="flat" cmpd="sng" w="9525">
            <a:solidFill>
              <a:srgbClr val="C0C0C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6" name="Google Shape;256;p12"/>
          <p:cNvPicPr preferRelativeResize="0"/>
          <p:nvPr/>
        </p:nvPicPr>
        <p:blipFill rotWithShape="1">
          <a:blip r:embed="rId3">
            <a:alphaModFix/>
          </a:blip>
          <a:srcRect b="25253" l="0" r="0" t="25880"/>
          <a:stretch/>
        </p:blipFill>
        <p:spPr>
          <a:xfrm>
            <a:off x="6624000" y="144360"/>
            <a:ext cx="1596960" cy="575640"/>
          </a:xfrm>
          <a:prstGeom prst="rect">
            <a:avLst/>
          </a:prstGeom>
          <a:noFill/>
          <a:ln>
            <a:noFill/>
          </a:ln>
        </p:spPr>
      </p:pic>
      <p:sp>
        <p:nvSpPr>
          <p:cNvPr id="257" name="Google Shape;257;p12"/>
          <p:cNvSpPr txBox="1"/>
          <p:nvPr/>
        </p:nvSpPr>
        <p:spPr>
          <a:xfrm>
            <a:off x="6624000" y="564375"/>
            <a:ext cx="3528000" cy="578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0" i="0" lang="es-AR" sz="1800" u="none" cap="none" strike="noStrike">
                <a:solidFill>
                  <a:srgbClr val="000000"/>
                </a:solidFill>
                <a:latin typeface="Arial"/>
                <a:ea typeface="Arial"/>
                <a:cs typeface="Arial"/>
                <a:sym typeface="Arial"/>
              </a:rPr>
              <a:t>Python Data Analytics</a:t>
            </a:r>
            <a:endParaRPr b="0" i="0" sz="1800" u="none" cap="none" strike="noStrike">
              <a:solidFill>
                <a:srgbClr val="000000"/>
              </a:solidFill>
              <a:latin typeface="Arial"/>
              <a:ea typeface="Arial"/>
              <a:cs typeface="Arial"/>
              <a:sym typeface="Arial"/>
            </a:endParaRPr>
          </a:p>
        </p:txBody>
      </p:sp>
      <p:sp>
        <p:nvSpPr>
          <p:cNvPr id="258" name="Google Shape;258;p12"/>
          <p:cNvSpPr txBox="1"/>
          <p:nvPr/>
        </p:nvSpPr>
        <p:spPr>
          <a:xfrm>
            <a:off x="547560" y="324000"/>
            <a:ext cx="4492440" cy="5965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chemeClr val="dk1"/>
              </a:buClr>
              <a:buSzPts val="1800"/>
              <a:buFont typeface="Arial"/>
              <a:buNone/>
            </a:pPr>
            <a:r>
              <a:rPr b="1" i="0" lang="es-AR" sz="1800" u="none" cap="none" strike="noStrike">
                <a:solidFill>
                  <a:schemeClr val="lt1"/>
                </a:solidFill>
                <a:latin typeface="Arial"/>
                <a:ea typeface="Arial"/>
                <a:cs typeface="Arial"/>
                <a:sym typeface="Arial"/>
              </a:rPr>
              <a:t>3. Visualización y análisis de los datos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FFFFFF"/>
              </a:solidFill>
              <a:latin typeface="Arial"/>
              <a:ea typeface="Arial"/>
              <a:cs typeface="Arial"/>
              <a:sym typeface="Arial"/>
            </a:endParaRPr>
          </a:p>
        </p:txBody>
      </p:sp>
      <p:sp>
        <p:nvSpPr>
          <p:cNvPr id="259" name="Google Shape;259;p12"/>
          <p:cNvSpPr txBox="1"/>
          <p:nvPr/>
        </p:nvSpPr>
        <p:spPr>
          <a:xfrm>
            <a:off x="702705" y="884417"/>
            <a:ext cx="7164600" cy="4713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300"/>
              <a:buFont typeface="Arial"/>
              <a:buNone/>
            </a:pPr>
            <a:r>
              <a:rPr b="1" i="0" lang="es-AR" sz="1300" u="none" cap="none" strike="noStrike">
                <a:solidFill>
                  <a:srgbClr val="000000"/>
                </a:solidFill>
                <a:latin typeface="Arial"/>
                <a:ea typeface="Arial"/>
                <a:cs typeface="Arial"/>
                <a:sym typeface="Arial"/>
              </a:rPr>
              <a:t>Análisis estadístico de correlación lineal.</a:t>
            </a:r>
            <a:endParaRPr b="1" i="0" sz="1300" u="none" cap="none" strike="noStrike">
              <a:solidFill>
                <a:srgbClr val="000000"/>
              </a:solidFill>
              <a:latin typeface="Arial"/>
              <a:ea typeface="Arial"/>
              <a:cs typeface="Arial"/>
              <a:sym typeface="Arial"/>
            </a:endParaRPr>
          </a:p>
        </p:txBody>
      </p:sp>
      <p:sp>
        <p:nvSpPr>
          <p:cNvPr id="260" name="Google Shape;260;p12"/>
          <p:cNvSpPr txBox="1"/>
          <p:nvPr/>
        </p:nvSpPr>
        <p:spPr>
          <a:xfrm>
            <a:off x="4788550" y="1083388"/>
            <a:ext cx="5219100" cy="15084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200"/>
              <a:buFont typeface="Arial"/>
              <a:buNone/>
            </a:pPr>
            <a:r>
              <a:rPr b="0" i="0" lang="es-AR" sz="1200" u="none" cap="none" strike="noStrike">
                <a:solidFill>
                  <a:srgbClr val="212121"/>
                </a:solidFill>
                <a:highlight>
                  <a:srgbClr val="FFFFFF"/>
                </a:highlight>
                <a:latin typeface="Roboto"/>
                <a:ea typeface="Roboto"/>
                <a:cs typeface="Roboto"/>
                <a:sym typeface="Roboto"/>
              </a:rPr>
              <a:t>Si analizamos el precio por m2, las variables con mayor correlación lineal  son:</a:t>
            </a:r>
            <a:endParaRPr b="0" i="0" sz="1200" u="none" cap="none" strike="noStrike">
              <a:solidFill>
                <a:srgbClr val="212121"/>
              </a:solidFill>
              <a:highlight>
                <a:srgbClr val="FFFFFF"/>
              </a:highlight>
              <a:latin typeface="Roboto"/>
              <a:ea typeface="Roboto"/>
              <a:cs typeface="Roboto"/>
              <a:sym typeface="Roboto"/>
            </a:endParaRPr>
          </a:p>
          <a:p>
            <a:pPr indent="-304800" lvl="0" marL="457200" marR="0" rtl="0" algn="just">
              <a:lnSpc>
                <a:spcPct val="100000"/>
              </a:lnSpc>
              <a:spcBef>
                <a:spcPts val="0"/>
              </a:spcBef>
              <a:spcAft>
                <a:spcPts val="0"/>
              </a:spcAft>
              <a:buClr>
                <a:srgbClr val="212121"/>
              </a:buClr>
              <a:buSzPts val="1200"/>
              <a:buFont typeface="Roboto"/>
              <a:buChar char="-"/>
            </a:pPr>
            <a:r>
              <a:rPr b="0" i="0" lang="es-AR" sz="1200" u="none" cap="none" strike="noStrike">
                <a:solidFill>
                  <a:srgbClr val="212121"/>
                </a:solidFill>
                <a:highlight>
                  <a:srgbClr val="FFFFFF"/>
                </a:highlight>
                <a:latin typeface="Roboto"/>
                <a:ea typeface="Roboto"/>
                <a:cs typeface="Roboto"/>
                <a:sym typeface="Roboto"/>
              </a:rPr>
              <a:t>Latitud de la ubicación de la propiedad (r=0.43)</a:t>
            </a:r>
            <a:endParaRPr b="0" i="0" sz="1200" u="none" cap="none" strike="noStrike">
              <a:solidFill>
                <a:srgbClr val="212121"/>
              </a:solidFill>
              <a:highlight>
                <a:srgbClr val="FFFFFF"/>
              </a:highlight>
              <a:latin typeface="Roboto"/>
              <a:ea typeface="Roboto"/>
              <a:cs typeface="Roboto"/>
              <a:sym typeface="Roboto"/>
            </a:endParaRPr>
          </a:p>
          <a:p>
            <a:pPr indent="-304800" lvl="0" marL="457200" marR="0" rtl="0" algn="just">
              <a:lnSpc>
                <a:spcPct val="100000"/>
              </a:lnSpc>
              <a:spcBef>
                <a:spcPts val="0"/>
              </a:spcBef>
              <a:spcAft>
                <a:spcPts val="0"/>
              </a:spcAft>
              <a:buClr>
                <a:srgbClr val="212121"/>
              </a:buClr>
              <a:buSzPts val="1200"/>
              <a:buFont typeface="Roboto"/>
              <a:buChar char="-"/>
            </a:pPr>
            <a:r>
              <a:rPr b="0" i="0" lang="es-AR" sz="1200" u="none" cap="none" strike="noStrike">
                <a:solidFill>
                  <a:srgbClr val="212121"/>
                </a:solidFill>
                <a:highlight>
                  <a:srgbClr val="FFFFFF"/>
                </a:highlight>
                <a:latin typeface="Roboto"/>
                <a:ea typeface="Roboto"/>
                <a:cs typeface="Roboto"/>
                <a:sym typeface="Roboto"/>
              </a:rPr>
              <a:t>Cantidad de baños de la propiedad (r=0.27)</a:t>
            </a:r>
            <a:endParaRPr b="0" i="0" sz="1200" u="none" cap="none" strike="noStrike">
              <a:solidFill>
                <a:srgbClr val="212121"/>
              </a:solidFill>
              <a:highlight>
                <a:srgbClr val="FFFFFF"/>
              </a:highlight>
              <a:latin typeface="Roboto"/>
              <a:ea typeface="Roboto"/>
              <a:cs typeface="Roboto"/>
              <a:sym typeface="Roboto"/>
            </a:endParaRPr>
          </a:p>
          <a:p>
            <a:pPr indent="-304800" lvl="0" marL="457200" marR="0" rtl="0" algn="just">
              <a:lnSpc>
                <a:spcPct val="100000"/>
              </a:lnSpc>
              <a:spcBef>
                <a:spcPts val="0"/>
              </a:spcBef>
              <a:spcAft>
                <a:spcPts val="0"/>
              </a:spcAft>
              <a:buClr>
                <a:srgbClr val="212121"/>
              </a:buClr>
              <a:buSzPts val="1200"/>
              <a:buFont typeface="Roboto"/>
              <a:buChar char="-"/>
            </a:pPr>
            <a:r>
              <a:rPr b="0" i="0" lang="es-AR" sz="1200" u="none" cap="none" strike="noStrike">
                <a:solidFill>
                  <a:srgbClr val="212121"/>
                </a:solidFill>
                <a:highlight>
                  <a:schemeClr val="lt1"/>
                </a:highlight>
                <a:latin typeface="Roboto"/>
                <a:ea typeface="Roboto"/>
                <a:cs typeface="Roboto"/>
                <a:sym typeface="Roboto"/>
              </a:rPr>
              <a:t>Superficie total ( 0.18)</a:t>
            </a:r>
            <a:endParaRPr b="0" i="0" sz="1200" u="none" cap="none" strike="noStrike">
              <a:solidFill>
                <a:srgbClr val="212121"/>
              </a:solidFill>
              <a:highlight>
                <a:srgbClr val="FFFFFF"/>
              </a:highlight>
              <a:latin typeface="Roboto"/>
              <a:ea typeface="Roboto"/>
              <a:cs typeface="Roboto"/>
              <a:sym typeface="Roboto"/>
            </a:endParaRPr>
          </a:p>
          <a:p>
            <a:pPr indent="-304800" lvl="0" marL="457200" marR="0" rtl="0" algn="just">
              <a:lnSpc>
                <a:spcPct val="100000"/>
              </a:lnSpc>
              <a:spcBef>
                <a:spcPts val="0"/>
              </a:spcBef>
              <a:spcAft>
                <a:spcPts val="0"/>
              </a:spcAft>
              <a:buClr>
                <a:srgbClr val="212121"/>
              </a:buClr>
              <a:buSzPts val="1200"/>
              <a:buFont typeface="Roboto"/>
              <a:buChar char="-"/>
            </a:pPr>
            <a:r>
              <a:rPr b="0" i="0" lang="es-AR" sz="1200" u="none" cap="none" strike="noStrike">
                <a:solidFill>
                  <a:srgbClr val="212121"/>
                </a:solidFill>
                <a:highlight>
                  <a:srgbClr val="FFFFFF"/>
                </a:highlight>
                <a:latin typeface="Roboto"/>
                <a:ea typeface="Roboto"/>
                <a:cs typeface="Roboto"/>
                <a:sym typeface="Roboto"/>
              </a:rPr>
              <a:t>Distancia al subte (r=-0.08)</a:t>
            </a:r>
            <a:endParaRPr b="0" i="0" sz="1200" u="none" cap="none" strike="noStrike">
              <a:solidFill>
                <a:srgbClr val="212121"/>
              </a:solidFill>
              <a:highlight>
                <a:srgbClr val="FFFFFF"/>
              </a:highlight>
              <a:latin typeface="Roboto"/>
              <a:ea typeface="Roboto"/>
              <a:cs typeface="Roboto"/>
              <a:sym typeface="Roboto"/>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12"/>
          <p:cNvSpPr txBox="1"/>
          <p:nvPr/>
        </p:nvSpPr>
        <p:spPr>
          <a:xfrm>
            <a:off x="4946313" y="2647538"/>
            <a:ext cx="2540100" cy="22164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200"/>
              <a:buFont typeface="Arial"/>
              <a:buNone/>
            </a:pPr>
            <a:r>
              <a:rPr b="0" i="0" lang="es-AR" sz="1200" u="none" cap="none" strike="noStrike">
                <a:solidFill>
                  <a:srgbClr val="212121"/>
                </a:solidFill>
                <a:highlight>
                  <a:schemeClr val="lt1"/>
                </a:highlight>
                <a:latin typeface="Roboto"/>
                <a:ea typeface="Roboto"/>
                <a:cs typeface="Roboto"/>
                <a:sym typeface="Roboto"/>
              </a:rPr>
              <a:t>Al observar correlación del precio m2 con latitud y  longitud de la base se observa mayor correlación entre latitud y precio m2 que long y precio m2, es decir, la ubicación Norte/Sur de la propiedad en la ciudad  tiene un mayor peso en el precio del metro cuadrado que la ubicación Este/Oeste relación con el precio del m2 </a:t>
            </a:r>
            <a:endParaRPr b="0" i="0" sz="1400" u="none" cap="none" strike="noStrike">
              <a:solidFill>
                <a:srgbClr val="000000"/>
              </a:solidFill>
              <a:latin typeface="Arial"/>
              <a:ea typeface="Arial"/>
              <a:cs typeface="Arial"/>
              <a:sym typeface="Arial"/>
            </a:endParaRPr>
          </a:p>
        </p:txBody>
      </p:sp>
      <p:pic>
        <p:nvPicPr>
          <p:cNvPr id="262" name="Google Shape;262;p12"/>
          <p:cNvPicPr preferRelativeResize="0"/>
          <p:nvPr/>
        </p:nvPicPr>
        <p:blipFill rotWithShape="1">
          <a:blip r:embed="rId4">
            <a:alphaModFix/>
          </a:blip>
          <a:srcRect b="0" l="0" r="0" t="0"/>
          <a:stretch/>
        </p:blipFill>
        <p:spPr>
          <a:xfrm>
            <a:off x="0" y="920526"/>
            <a:ext cx="4793925" cy="4621707"/>
          </a:xfrm>
          <a:prstGeom prst="rect">
            <a:avLst/>
          </a:prstGeom>
          <a:noFill/>
          <a:ln>
            <a:noFill/>
          </a:ln>
        </p:spPr>
      </p:pic>
      <p:pic>
        <p:nvPicPr>
          <p:cNvPr id="263" name="Google Shape;263;p12"/>
          <p:cNvPicPr preferRelativeResize="0"/>
          <p:nvPr/>
        </p:nvPicPr>
        <p:blipFill rotWithShape="1">
          <a:blip r:embed="rId5">
            <a:alphaModFix/>
          </a:blip>
          <a:srcRect b="0" l="0" r="0" t="0"/>
          <a:stretch/>
        </p:blipFill>
        <p:spPr>
          <a:xfrm>
            <a:off x="7486425" y="2691237"/>
            <a:ext cx="2441799" cy="2069487"/>
          </a:xfrm>
          <a:prstGeom prst="rect">
            <a:avLst/>
          </a:prstGeom>
          <a:noFill/>
          <a:ln>
            <a:noFill/>
          </a:ln>
        </p:spPr>
      </p:pic>
      <p:pic>
        <p:nvPicPr>
          <p:cNvPr id="264" name="Google Shape;264;p12"/>
          <p:cNvPicPr preferRelativeResize="0"/>
          <p:nvPr/>
        </p:nvPicPr>
        <p:blipFill rotWithShape="1">
          <a:blip r:embed="rId6">
            <a:alphaModFix/>
          </a:blip>
          <a:srcRect b="0" l="0" r="0" t="0"/>
          <a:stretch/>
        </p:blipFill>
        <p:spPr>
          <a:xfrm>
            <a:off x="4847313" y="4919701"/>
            <a:ext cx="5101581" cy="575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13"/>
          <p:cNvSpPr/>
          <p:nvPr/>
        </p:nvSpPr>
        <p:spPr>
          <a:xfrm>
            <a:off x="0" y="0"/>
            <a:ext cx="6408000" cy="648000"/>
          </a:xfrm>
          <a:prstGeom prst="rect">
            <a:avLst/>
          </a:prstGeom>
          <a:solidFill>
            <a:srgbClr val="C0C0C0"/>
          </a:solidFill>
          <a:ln cap="flat" cmpd="sng" w="9525">
            <a:solidFill>
              <a:srgbClr val="C0C0C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0" name="Google Shape;270;p13"/>
          <p:cNvPicPr preferRelativeResize="0"/>
          <p:nvPr/>
        </p:nvPicPr>
        <p:blipFill rotWithShape="1">
          <a:blip r:embed="rId3">
            <a:alphaModFix/>
          </a:blip>
          <a:srcRect b="25254" l="0" r="0" t="25878"/>
          <a:stretch/>
        </p:blipFill>
        <p:spPr>
          <a:xfrm>
            <a:off x="6624000" y="144360"/>
            <a:ext cx="1596960" cy="575640"/>
          </a:xfrm>
          <a:prstGeom prst="rect">
            <a:avLst/>
          </a:prstGeom>
          <a:noFill/>
          <a:ln>
            <a:noFill/>
          </a:ln>
        </p:spPr>
      </p:pic>
      <p:sp>
        <p:nvSpPr>
          <p:cNvPr id="271" name="Google Shape;271;p13"/>
          <p:cNvSpPr txBox="1"/>
          <p:nvPr/>
        </p:nvSpPr>
        <p:spPr>
          <a:xfrm>
            <a:off x="6624000" y="612000"/>
            <a:ext cx="3528000" cy="578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0" i="0" lang="es-AR" sz="1800" u="none" cap="none" strike="noStrike">
                <a:solidFill>
                  <a:srgbClr val="000000"/>
                </a:solidFill>
                <a:latin typeface="Arial"/>
                <a:ea typeface="Arial"/>
                <a:cs typeface="Arial"/>
                <a:sym typeface="Arial"/>
              </a:rPr>
              <a:t>Python Data Analytics</a:t>
            </a:r>
            <a:endParaRPr b="0" i="0" sz="1800" u="none" cap="none" strike="noStrike">
              <a:solidFill>
                <a:srgbClr val="000000"/>
              </a:solidFill>
              <a:latin typeface="Arial"/>
              <a:ea typeface="Arial"/>
              <a:cs typeface="Arial"/>
              <a:sym typeface="Arial"/>
            </a:endParaRPr>
          </a:p>
        </p:txBody>
      </p:sp>
      <p:sp>
        <p:nvSpPr>
          <p:cNvPr id="272" name="Google Shape;272;p13"/>
          <p:cNvSpPr txBox="1"/>
          <p:nvPr/>
        </p:nvSpPr>
        <p:spPr>
          <a:xfrm>
            <a:off x="547547" y="324000"/>
            <a:ext cx="5784900" cy="596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chemeClr val="dk1"/>
              </a:buClr>
              <a:buSzPts val="1800"/>
              <a:buFont typeface="Arial"/>
              <a:buNone/>
            </a:pPr>
            <a:r>
              <a:rPr b="1" i="0" lang="es-AR" sz="1800" u="none" cap="none" strike="noStrike">
                <a:solidFill>
                  <a:schemeClr val="lt1"/>
                </a:solidFill>
                <a:latin typeface="Arial"/>
                <a:ea typeface="Arial"/>
                <a:cs typeface="Arial"/>
                <a:sym typeface="Arial"/>
              </a:rPr>
              <a:t>3. Visualización y análisis de los datos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FFFFFF"/>
              </a:solidFill>
              <a:latin typeface="Arial"/>
              <a:ea typeface="Arial"/>
              <a:cs typeface="Arial"/>
              <a:sym typeface="Arial"/>
            </a:endParaRPr>
          </a:p>
        </p:txBody>
      </p:sp>
      <p:sp>
        <p:nvSpPr>
          <p:cNvPr id="273" name="Google Shape;273;p13"/>
          <p:cNvSpPr txBox="1"/>
          <p:nvPr/>
        </p:nvSpPr>
        <p:spPr>
          <a:xfrm>
            <a:off x="490213" y="963513"/>
            <a:ext cx="9100200" cy="369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200"/>
              <a:buFont typeface="Arial"/>
              <a:buNone/>
            </a:pPr>
            <a:r>
              <a:rPr b="0" i="0" lang="es-AR" sz="1200" u="none" cap="none" strike="noStrike">
                <a:solidFill>
                  <a:srgbClr val="212121"/>
                </a:solidFill>
                <a:highlight>
                  <a:srgbClr val="FFFFFF"/>
                </a:highlight>
                <a:latin typeface="Roboto"/>
                <a:ea typeface="Roboto"/>
                <a:cs typeface="Roboto"/>
                <a:sym typeface="Roboto"/>
              </a:rPr>
              <a:t>L</a:t>
            </a:r>
            <a:r>
              <a:rPr b="0" i="0" lang="es-AR" sz="1200" u="none" cap="none" strike="noStrike">
                <a:solidFill>
                  <a:srgbClr val="212121"/>
                </a:solidFill>
                <a:highlight>
                  <a:schemeClr val="lt1"/>
                </a:highlight>
                <a:latin typeface="Roboto"/>
                <a:ea typeface="Roboto"/>
                <a:cs typeface="Roboto"/>
                <a:sym typeface="Roboto"/>
              </a:rPr>
              <a:t>a relación entre las variables precio m2 y cercanía al subte varìa de acuerdo a la línea que queda más cercana a la propiedad:</a:t>
            </a:r>
            <a:endParaRPr b="0" i="0" sz="1400" u="none" cap="none" strike="noStrike">
              <a:solidFill>
                <a:srgbClr val="000000"/>
              </a:solidFill>
              <a:latin typeface="Arial"/>
              <a:ea typeface="Arial"/>
              <a:cs typeface="Arial"/>
              <a:sym typeface="Arial"/>
            </a:endParaRPr>
          </a:p>
        </p:txBody>
      </p:sp>
      <p:sp>
        <p:nvSpPr>
          <p:cNvPr id="274" name="Google Shape;274;p13"/>
          <p:cNvSpPr txBox="1"/>
          <p:nvPr/>
        </p:nvSpPr>
        <p:spPr>
          <a:xfrm>
            <a:off x="778575" y="2897250"/>
            <a:ext cx="925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0" lang="es-AR" sz="800" u="none" cap="none" strike="noStrike">
                <a:solidFill>
                  <a:srgbClr val="000000"/>
                </a:solidFill>
                <a:latin typeface="Arial"/>
                <a:ea typeface="Arial"/>
                <a:cs typeface="Arial"/>
                <a:sym typeface="Arial"/>
              </a:rPr>
              <a:t>r=</a:t>
            </a:r>
            <a:r>
              <a:rPr b="1" i="0" lang="es-AR" sz="800" u="none" cap="none" strike="noStrike">
                <a:solidFill>
                  <a:srgbClr val="212121"/>
                </a:solidFill>
                <a:highlight>
                  <a:srgbClr val="F7F7F7"/>
                </a:highlight>
                <a:latin typeface="Roboto"/>
                <a:ea typeface="Roboto"/>
                <a:cs typeface="Roboto"/>
                <a:sym typeface="Roboto"/>
              </a:rPr>
              <a:t>-0.07</a:t>
            </a:r>
            <a:endParaRPr b="1" i="0" sz="800" u="none" cap="none" strike="noStrike">
              <a:solidFill>
                <a:srgbClr val="000000"/>
              </a:solidFill>
              <a:latin typeface="Arial"/>
              <a:ea typeface="Arial"/>
              <a:cs typeface="Arial"/>
              <a:sym typeface="Arial"/>
            </a:endParaRPr>
          </a:p>
        </p:txBody>
      </p:sp>
      <p:sp>
        <p:nvSpPr>
          <p:cNvPr id="275" name="Google Shape;275;p13"/>
          <p:cNvSpPr txBox="1"/>
          <p:nvPr/>
        </p:nvSpPr>
        <p:spPr>
          <a:xfrm>
            <a:off x="6744450" y="2922200"/>
            <a:ext cx="925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0" lang="es-AR" sz="800" u="none" cap="none" strike="noStrike">
                <a:solidFill>
                  <a:srgbClr val="000000"/>
                </a:solidFill>
                <a:latin typeface="Arial"/>
                <a:ea typeface="Arial"/>
                <a:cs typeface="Arial"/>
                <a:sym typeface="Arial"/>
              </a:rPr>
              <a:t>r=-</a:t>
            </a:r>
            <a:r>
              <a:rPr b="0" i="0" lang="es-AR" sz="800" u="none" cap="none" strike="noStrike">
                <a:solidFill>
                  <a:srgbClr val="212121"/>
                </a:solidFill>
                <a:highlight>
                  <a:srgbClr val="F7F7F7"/>
                </a:highlight>
                <a:latin typeface="Roboto"/>
                <a:ea typeface="Roboto"/>
                <a:cs typeface="Roboto"/>
                <a:sym typeface="Roboto"/>
              </a:rPr>
              <a:t>0.11</a:t>
            </a:r>
            <a:endParaRPr b="1" i="0" sz="800" u="none" cap="none" strike="noStrike">
              <a:solidFill>
                <a:srgbClr val="000000"/>
              </a:solidFill>
              <a:latin typeface="Arial"/>
              <a:ea typeface="Arial"/>
              <a:cs typeface="Arial"/>
              <a:sym typeface="Arial"/>
            </a:endParaRPr>
          </a:p>
        </p:txBody>
      </p:sp>
      <p:sp>
        <p:nvSpPr>
          <p:cNvPr id="276" name="Google Shape;276;p13"/>
          <p:cNvSpPr txBox="1"/>
          <p:nvPr/>
        </p:nvSpPr>
        <p:spPr>
          <a:xfrm>
            <a:off x="8231350" y="2922200"/>
            <a:ext cx="6990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0" lang="es-AR" sz="800" u="none" cap="none" strike="noStrike">
                <a:solidFill>
                  <a:srgbClr val="000000"/>
                </a:solidFill>
                <a:latin typeface="Arial"/>
                <a:ea typeface="Arial"/>
                <a:cs typeface="Arial"/>
                <a:sym typeface="Arial"/>
              </a:rPr>
              <a:t>r=</a:t>
            </a:r>
            <a:r>
              <a:rPr b="0" i="0" lang="es-AR" sz="800" u="none" cap="none" strike="noStrike">
                <a:solidFill>
                  <a:srgbClr val="212121"/>
                </a:solidFill>
                <a:highlight>
                  <a:srgbClr val="F7F7F7"/>
                </a:highlight>
                <a:latin typeface="Roboto"/>
                <a:ea typeface="Roboto"/>
                <a:cs typeface="Roboto"/>
                <a:sym typeface="Roboto"/>
              </a:rPr>
              <a:t>0.10</a:t>
            </a:r>
            <a:endParaRPr b="1" i="0" sz="800" u="none" cap="none" strike="noStrike">
              <a:solidFill>
                <a:srgbClr val="000000"/>
              </a:solidFill>
              <a:latin typeface="Arial"/>
              <a:ea typeface="Arial"/>
              <a:cs typeface="Arial"/>
              <a:sym typeface="Arial"/>
            </a:endParaRPr>
          </a:p>
        </p:txBody>
      </p:sp>
      <p:sp>
        <p:nvSpPr>
          <p:cNvPr id="277" name="Google Shape;277;p13"/>
          <p:cNvSpPr txBox="1"/>
          <p:nvPr/>
        </p:nvSpPr>
        <p:spPr>
          <a:xfrm>
            <a:off x="2269013" y="2897250"/>
            <a:ext cx="925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0" lang="es-AR" sz="800" u="none" cap="none" strike="noStrike">
                <a:solidFill>
                  <a:srgbClr val="000000"/>
                </a:solidFill>
                <a:latin typeface="Arial"/>
                <a:ea typeface="Arial"/>
                <a:cs typeface="Arial"/>
                <a:sym typeface="Arial"/>
              </a:rPr>
              <a:t>r=</a:t>
            </a:r>
            <a:r>
              <a:rPr b="0" i="0" lang="es-AR" sz="800" u="none" cap="none" strike="noStrike">
                <a:solidFill>
                  <a:srgbClr val="212121"/>
                </a:solidFill>
                <a:highlight>
                  <a:srgbClr val="F7F7F7"/>
                </a:highlight>
                <a:latin typeface="Roboto"/>
                <a:ea typeface="Roboto"/>
                <a:cs typeface="Roboto"/>
                <a:sym typeface="Roboto"/>
              </a:rPr>
              <a:t>0.04</a:t>
            </a:r>
            <a:endParaRPr b="1" i="0" sz="800" u="none" cap="none" strike="noStrike">
              <a:solidFill>
                <a:srgbClr val="000000"/>
              </a:solidFill>
              <a:latin typeface="Arial"/>
              <a:ea typeface="Arial"/>
              <a:cs typeface="Arial"/>
              <a:sym typeface="Arial"/>
            </a:endParaRPr>
          </a:p>
        </p:txBody>
      </p:sp>
      <p:sp>
        <p:nvSpPr>
          <p:cNvPr id="278" name="Google Shape;278;p13"/>
          <p:cNvSpPr txBox="1"/>
          <p:nvPr/>
        </p:nvSpPr>
        <p:spPr>
          <a:xfrm>
            <a:off x="3766963" y="2897250"/>
            <a:ext cx="925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0" lang="es-AR" sz="800" u="none" cap="none" strike="noStrike">
                <a:solidFill>
                  <a:srgbClr val="000000"/>
                </a:solidFill>
                <a:latin typeface="Arial"/>
                <a:ea typeface="Arial"/>
                <a:cs typeface="Arial"/>
                <a:sym typeface="Arial"/>
              </a:rPr>
              <a:t>r= </a:t>
            </a:r>
            <a:r>
              <a:rPr b="0" i="0" lang="es-AR" sz="800" u="none" cap="none" strike="noStrike">
                <a:solidFill>
                  <a:srgbClr val="212121"/>
                </a:solidFill>
                <a:highlight>
                  <a:srgbClr val="F7F7F7"/>
                </a:highlight>
                <a:latin typeface="Roboto"/>
                <a:ea typeface="Roboto"/>
                <a:cs typeface="Roboto"/>
                <a:sym typeface="Roboto"/>
              </a:rPr>
              <a:t>-0.29</a:t>
            </a:r>
            <a:endParaRPr b="1" i="0" sz="800" u="none" cap="none" strike="noStrike">
              <a:solidFill>
                <a:srgbClr val="000000"/>
              </a:solidFill>
              <a:latin typeface="Arial"/>
              <a:ea typeface="Arial"/>
              <a:cs typeface="Arial"/>
              <a:sym typeface="Arial"/>
            </a:endParaRPr>
          </a:p>
        </p:txBody>
      </p:sp>
      <p:sp>
        <p:nvSpPr>
          <p:cNvPr id="279" name="Google Shape;279;p13"/>
          <p:cNvSpPr txBox="1"/>
          <p:nvPr/>
        </p:nvSpPr>
        <p:spPr>
          <a:xfrm>
            <a:off x="5257550" y="2922200"/>
            <a:ext cx="925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0" lang="es-AR" sz="800" u="none" cap="none" strike="noStrike">
                <a:solidFill>
                  <a:srgbClr val="000000"/>
                </a:solidFill>
                <a:latin typeface="Arial"/>
                <a:ea typeface="Arial"/>
                <a:cs typeface="Arial"/>
                <a:sym typeface="Arial"/>
              </a:rPr>
              <a:t>r=</a:t>
            </a:r>
            <a:r>
              <a:rPr b="0" i="0" lang="es-AR" sz="800" u="none" cap="none" strike="noStrike">
                <a:solidFill>
                  <a:srgbClr val="212121"/>
                </a:solidFill>
                <a:highlight>
                  <a:srgbClr val="F7F7F7"/>
                </a:highlight>
                <a:latin typeface="Roboto"/>
                <a:ea typeface="Roboto"/>
                <a:cs typeface="Roboto"/>
                <a:sym typeface="Roboto"/>
              </a:rPr>
              <a:t>0.08</a:t>
            </a:r>
            <a:endParaRPr b="1" i="0" sz="800" u="none" cap="none" strike="noStrike">
              <a:solidFill>
                <a:srgbClr val="000000"/>
              </a:solidFill>
              <a:latin typeface="Arial"/>
              <a:ea typeface="Arial"/>
              <a:cs typeface="Arial"/>
              <a:sym typeface="Arial"/>
            </a:endParaRPr>
          </a:p>
        </p:txBody>
      </p:sp>
      <p:sp>
        <p:nvSpPr>
          <p:cNvPr id="280" name="Google Shape;280;p13"/>
          <p:cNvSpPr txBox="1"/>
          <p:nvPr/>
        </p:nvSpPr>
        <p:spPr>
          <a:xfrm>
            <a:off x="5055500" y="3205050"/>
            <a:ext cx="4802700" cy="646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000"/>
              <a:buFont typeface="Arial"/>
              <a:buNone/>
            </a:pPr>
            <a:r>
              <a:rPr b="0" i="0" lang="es-AR" sz="1000" u="none" cap="none" strike="noStrike">
                <a:solidFill>
                  <a:srgbClr val="212121"/>
                </a:solidFill>
                <a:highlight>
                  <a:srgbClr val="FFFFFF"/>
                </a:highlight>
                <a:latin typeface="Roboto"/>
                <a:ea typeface="Roboto"/>
                <a:cs typeface="Roboto"/>
                <a:sym typeface="Roboto"/>
              </a:rPr>
              <a:t>Se observan también diferentes niveles de correlación entre las variables distancia al subte y precio m2 de acuerdo a la cantidad de ambientes de la propiedad:</a:t>
            </a:r>
            <a:endParaRPr b="0" i="0" sz="1000" u="none" cap="none" strike="noStrike">
              <a:solidFill>
                <a:srgbClr val="000000"/>
              </a:solidFill>
              <a:latin typeface="Arial"/>
              <a:ea typeface="Arial"/>
              <a:cs typeface="Arial"/>
              <a:sym typeface="Arial"/>
            </a:endParaRPr>
          </a:p>
        </p:txBody>
      </p:sp>
      <p:sp>
        <p:nvSpPr>
          <p:cNvPr id="281" name="Google Shape;281;p13"/>
          <p:cNvSpPr txBox="1"/>
          <p:nvPr/>
        </p:nvSpPr>
        <p:spPr>
          <a:xfrm>
            <a:off x="5698000" y="5210675"/>
            <a:ext cx="925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0" lang="es-AR" sz="800" u="none" cap="none" strike="noStrike">
                <a:solidFill>
                  <a:srgbClr val="000000"/>
                </a:solidFill>
                <a:latin typeface="Arial"/>
                <a:ea typeface="Arial"/>
                <a:cs typeface="Arial"/>
                <a:sym typeface="Arial"/>
              </a:rPr>
              <a:t>r=</a:t>
            </a:r>
            <a:r>
              <a:rPr b="1" i="0" lang="es-AR" sz="800" u="none" cap="none" strike="noStrike">
                <a:solidFill>
                  <a:srgbClr val="212121"/>
                </a:solidFill>
                <a:highlight>
                  <a:srgbClr val="F7F7F7"/>
                </a:highlight>
                <a:latin typeface="Roboto"/>
                <a:ea typeface="Roboto"/>
                <a:cs typeface="Roboto"/>
                <a:sym typeface="Roboto"/>
              </a:rPr>
              <a:t>-0.06</a:t>
            </a:r>
            <a:endParaRPr b="1" i="0" sz="800" u="none" cap="none" strike="noStrike">
              <a:solidFill>
                <a:srgbClr val="000000"/>
              </a:solidFill>
              <a:latin typeface="Arial"/>
              <a:ea typeface="Arial"/>
              <a:cs typeface="Arial"/>
              <a:sym typeface="Arial"/>
            </a:endParaRPr>
          </a:p>
        </p:txBody>
      </p:sp>
      <p:sp>
        <p:nvSpPr>
          <p:cNvPr id="282" name="Google Shape;282;p13"/>
          <p:cNvSpPr txBox="1"/>
          <p:nvPr/>
        </p:nvSpPr>
        <p:spPr>
          <a:xfrm>
            <a:off x="7097288" y="5210675"/>
            <a:ext cx="925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0" lang="es-AR" sz="800" u="none" cap="none" strike="noStrike">
                <a:solidFill>
                  <a:srgbClr val="000000"/>
                </a:solidFill>
                <a:latin typeface="Arial"/>
                <a:ea typeface="Arial"/>
                <a:cs typeface="Arial"/>
                <a:sym typeface="Arial"/>
              </a:rPr>
              <a:t>r=</a:t>
            </a:r>
            <a:r>
              <a:rPr b="0" i="0" lang="es-AR" sz="800" u="none" cap="none" strike="noStrike">
                <a:solidFill>
                  <a:srgbClr val="212121"/>
                </a:solidFill>
                <a:highlight>
                  <a:srgbClr val="F7F7F7"/>
                </a:highlight>
                <a:latin typeface="Roboto"/>
                <a:ea typeface="Roboto"/>
                <a:cs typeface="Roboto"/>
                <a:sym typeface="Roboto"/>
              </a:rPr>
              <a:t>-0.13</a:t>
            </a:r>
            <a:endParaRPr b="1" i="0" sz="800" u="none" cap="none" strike="noStrike">
              <a:solidFill>
                <a:srgbClr val="000000"/>
              </a:solidFill>
              <a:latin typeface="Arial"/>
              <a:ea typeface="Arial"/>
              <a:cs typeface="Arial"/>
              <a:sym typeface="Arial"/>
            </a:endParaRPr>
          </a:p>
        </p:txBody>
      </p:sp>
      <p:sp>
        <p:nvSpPr>
          <p:cNvPr id="283" name="Google Shape;283;p13"/>
          <p:cNvSpPr txBox="1"/>
          <p:nvPr/>
        </p:nvSpPr>
        <p:spPr>
          <a:xfrm>
            <a:off x="8496600" y="5210675"/>
            <a:ext cx="925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0" lang="es-AR" sz="800" u="none" cap="none" strike="noStrike">
                <a:solidFill>
                  <a:srgbClr val="000000"/>
                </a:solidFill>
                <a:latin typeface="Arial"/>
                <a:ea typeface="Arial"/>
                <a:cs typeface="Arial"/>
                <a:sym typeface="Arial"/>
              </a:rPr>
              <a:t>r=</a:t>
            </a:r>
            <a:r>
              <a:rPr b="1" i="0" lang="es-AR" sz="800" u="none" cap="none" strike="noStrike">
                <a:solidFill>
                  <a:srgbClr val="212121"/>
                </a:solidFill>
                <a:highlight>
                  <a:srgbClr val="F7F7F7"/>
                </a:highlight>
                <a:latin typeface="Roboto"/>
                <a:ea typeface="Roboto"/>
                <a:cs typeface="Roboto"/>
                <a:sym typeface="Roboto"/>
              </a:rPr>
              <a:t>-0.05</a:t>
            </a:r>
            <a:endParaRPr b="1" i="0" sz="800" u="none" cap="none" strike="noStrike">
              <a:solidFill>
                <a:srgbClr val="000000"/>
              </a:solidFill>
              <a:latin typeface="Arial"/>
              <a:ea typeface="Arial"/>
              <a:cs typeface="Arial"/>
              <a:sym typeface="Arial"/>
            </a:endParaRPr>
          </a:p>
        </p:txBody>
      </p:sp>
      <p:sp>
        <p:nvSpPr>
          <p:cNvPr id="284" name="Google Shape;284;p13"/>
          <p:cNvSpPr txBox="1"/>
          <p:nvPr/>
        </p:nvSpPr>
        <p:spPr>
          <a:xfrm>
            <a:off x="490225" y="3205050"/>
            <a:ext cx="4802700" cy="338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000"/>
              <a:buFont typeface="Arial"/>
              <a:buNone/>
            </a:pPr>
            <a:r>
              <a:rPr b="0" i="0" lang="es-AR" sz="1000" u="none" cap="none" strike="noStrike">
                <a:solidFill>
                  <a:srgbClr val="212121"/>
                </a:solidFill>
                <a:highlight>
                  <a:srgbClr val="FFFFFF"/>
                </a:highlight>
                <a:latin typeface="Roboto"/>
                <a:ea typeface="Roboto"/>
                <a:cs typeface="Roboto"/>
                <a:sym typeface="Roboto"/>
              </a:rPr>
              <a:t>Agrupación de subtes entre norte-sur(A, B y D)  y este-oeste (C, </a:t>
            </a:r>
            <a:r>
              <a:rPr b="0" i="1" lang="es-AR" sz="1000" u="none" cap="none" strike="noStrike">
                <a:solidFill>
                  <a:srgbClr val="212121"/>
                </a:solidFill>
                <a:highlight>
                  <a:srgbClr val="FFFFFF"/>
                </a:highlight>
                <a:latin typeface="Roboto"/>
                <a:ea typeface="Roboto"/>
                <a:cs typeface="Roboto"/>
                <a:sym typeface="Roboto"/>
              </a:rPr>
              <a:t>E </a:t>
            </a:r>
            <a:r>
              <a:rPr b="0" i="0" lang="es-AR" sz="1000" u="none" cap="none" strike="noStrike">
                <a:solidFill>
                  <a:srgbClr val="212121"/>
                </a:solidFill>
                <a:highlight>
                  <a:srgbClr val="FFFFFF"/>
                </a:highlight>
                <a:latin typeface="Roboto"/>
                <a:ea typeface="Roboto"/>
                <a:cs typeface="Roboto"/>
                <a:sym typeface="Roboto"/>
              </a:rPr>
              <a:t>y H)</a:t>
            </a:r>
            <a:endParaRPr b="0" i="0" sz="1000" u="none" cap="none" strike="noStrike">
              <a:solidFill>
                <a:srgbClr val="000000"/>
              </a:solidFill>
              <a:latin typeface="Arial"/>
              <a:ea typeface="Arial"/>
              <a:cs typeface="Arial"/>
              <a:sym typeface="Arial"/>
            </a:endParaRPr>
          </a:p>
        </p:txBody>
      </p:sp>
      <p:sp>
        <p:nvSpPr>
          <p:cNvPr id="285" name="Google Shape;285;p13"/>
          <p:cNvSpPr txBox="1"/>
          <p:nvPr/>
        </p:nvSpPr>
        <p:spPr>
          <a:xfrm>
            <a:off x="966850" y="5181900"/>
            <a:ext cx="925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0" lang="es-AR" sz="800" u="none" cap="none" strike="noStrike">
                <a:solidFill>
                  <a:srgbClr val="000000"/>
                </a:solidFill>
                <a:latin typeface="Arial"/>
                <a:ea typeface="Arial"/>
                <a:cs typeface="Arial"/>
                <a:sym typeface="Arial"/>
              </a:rPr>
              <a:t>r=</a:t>
            </a:r>
            <a:r>
              <a:rPr b="1" i="0" lang="es-AR" sz="800" u="none" cap="none" strike="noStrike">
                <a:solidFill>
                  <a:srgbClr val="212121"/>
                </a:solidFill>
                <a:highlight>
                  <a:srgbClr val="F7F7F7"/>
                </a:highlight>
                <a:latin typeface="Roboto"/>
                <a:ea typeface="Roboto"/>
                <a:cs typeface="Roboto"/>
                <a:sym typeface="Roboto"/>
              </a:rPr>
              <a:t>-0.24</a:t>
            </a:r>
            <a:endParaRPr b="1" i="0" sz="800" u="none" cap="none" strike="noStrike">
              <a:solidFill>
                <a:srgbClr val="000000"/>
              </a:solidFill>
              <a:latin typeface="Arial"/>
              <a:ea typeface="Arial"/>
              <a:cs typeface="Arial"/>
              <a:sym typeface="Arial"/>
            </a:endParaRPr>
          </a:p>
        </p:txBody>
      </p:sp>
      <p:sp>
        <p:nvSpPr>
          <p:cNvPr id="286" name="Google Shape;286;p13"/>
          <p:cNvSpPr txBox="1"/>
          <p:nvPr/>
        </p:nvSpPr>
        <p:spPr>
          <a:xfrm>
            <a:off x="2421425" y="5181900"/>
            <a:ext cx="925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0" lang="es-AR" sz="800" u="none" cap="none" strike="noStrike">
                <a:solidFill>
                  <a:srgbClr val="000000"/>
                </a:solidFill>
                <a:latin typeface="Arial"/>
                <a:ea typeface="Arial"/>
                <a:cs typeface="Arial"/>
                <a:sym typeface="Arial"/>
              </a:rPr>
              <a:t>r=</a:t>
            </a:r>
            <a:r>
              <a:rPr b="1" i="0" lang="es-AR" sz="800" u="none" cap="none" strike="noStrike">
                <a:solidFill>
                  <a:srgbClr val="212121"/>
                </a:solidFill>
                <a:highlight>
                  <a:srgbClr val="F7F7F7"/>
                </a:highlight>
                <a:latin typeface="Roboto"/>
                <a:ea typeface="Roboto"/>
                <a:cs typeface="Roboto"/>
                <a:sym typeface="Roboto"/>
              </a:rPr>
              <a:t>-0.09</a:t>
            </a:r>
            <a:endParaRPr b="1" i="0" sz="800" u="none" cap="none" strike="noStrike">
              <a:solidFill>
                <a:srgbClr val="000000"/>
              </a:solidFill>
              <a:latin typeface="Arial"/>
              <a:ea typeface="Arial"/>
              <a:cs typeface="Arial"/>
              <a:sym typeface="Arial"/>
            </a:endParaRPr>
          </a:p>
        </p:txBody>
      </p:sp>
      <p:pic>
        <p:nvPicPr>
          <p:cNvPr id="287" name="Google Shape;287;p13"/>
          <p:cNvPicPr preferRelativeResize="0"/>
          <p:nvPr/>
        </p:nvPicPr>
        <p:blipFill rotWithShape="1">
          <a:blip r:embed="rId4">
            <a:alphaModFix/>
          </a:blip>
          <a:srcRect b="0" l="0" r="0" t="0"/>
          <a:stretch/>
        </p:blipFill>
        <p:spPr>
          <a:xfrm>
            <a:off x="59450" y="1371852"/>
            <a:ext cx="9868781" cy="1486375"/>
          </a:xfrm>
          <a:prstGeom prst="rect">
            <a:avLst/>
          </a:prstGeom>
          <a:noFill/>
          <a:ln>
            <a:noFill/>
          </a:ln>
        </p:spPr>
      </p:pic>
      <p:pic>
        <p:nvPicPr>
          <p:cNvPr id="288" name="Google Shape;288;p13"/>
          <p:cNvPicPr preferRelativeResize="0"/>
          <p:nvPr/>
        </p:nvPicPr>
        <p:blipFill rotWithShape="1">
          <a:blip r:embed="rId5">
            <a:alphaModFix/>
          </a:blip>
          <a:srcRect b="0" l="0" r="0" t="0"/>
          <a:stretch/>
        </p:blipFill>
        <p:spPr>
          <a:xfrm>
            <a:off x="5027238" y="3814375"/>
            <a:ext cx="4817425" cy="1409317"/>
          </a:xfrm>
          <a:prstGeom prst="rect">
            <a:avLst/>
          </a:prstGeom>
          <a:noFill/>
          <a:ln>
            <a:noFill/>
          </a:ln>
        </p:spPr>
      </p:pic>
      <p:pic>
        <p:nvPicPr>
          <p:cNvPr id="289" name="Google Shape;289;p13"/>
          <p:cNvPicPr preferRelativeResize="0"/>
          <p:nvPr/>
        </p:nvPicPr>
        <p:blipFill rotWithShape="1">
          <a:blip r:embed="rId6">
            <a:alphaModFix/>
          </a:blip>
          <a:srcRect b="0" l="0" r="0" t="0"/>
          <a:stretch/>
        </p:blipFill>
        <p:spPr>
          <a:xfrm>
            <a:off x="209898" y="3646188"/>
            <a:ext cx="3898276" cy="157751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14"/>
          <p:cNvSpPr/>
          <p:nvPr/>
        </p:nvSpPr>
        <p:spPr>
          <a:xfrm>
            <a:off x="0" y="0"/>
            <a:ext cx="6408000" cy="648000"/>
          </a:xfrm>
          <a:prstGeom prst="rect">
            <a:avLst/>
          </a:prstGeom>
          <a:solidFill>
            <a:srgbClr val="C0C0C0"/>
          </a:solidFill>
          <a:ln cap="flat" cmpd="sng" w="9525">
            <a:solidFill>
              <a:srgbClr val="C0C0C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5" name="Google Shape;295;p14"/>
          <p:cNvPicPr preferRelativeResize="0"/>
          <p:nvPr/>
        </p:nvPicPr>
        <p:blipFill rotWithShape="1">
          <a:blip r:embed="rId3">
            <a:alphaModFix/>
          </a:blip>
          <a:srcRect b="25253" l="0" r="0" t="25880"/>
          <a:stretch/>
        </p:blipFill>
        <p:spPr>
          <a:xfrm>
            <a:off x="6624000" y="144360"/>
            <a:ext cx="1596960" cy="575640"/>
          </a:xfrm>
          <a:prstGeom prst="rect">
            <a:avLst/>
          </a:prstGeom>
          <a:noFill/>
          <a:ln>
            <a:noFill/>
          </a:ln>
        </p:spPr>
      </p:pic>
      <p:sp>
        <p:nvSpPr>
          <p:cNvPr id="296" name="Google Shape;296;p14"/>
          <p:cNvSpPr txBox="1"/>
          <p:nvPr/>
        </p:nvSpPr>
        <p:spPr>
          <a:xfrm>
            <a:off x="6624000" y="612000"/>
            <a:ext cx="3528000" cy="5785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0" i="0" lang="es-AR" sz="1800" u="none" cap="none" strike="noStrike">
                <a:solidFill>
                  <a:srgbClr val="000000"/>
                </a:solidFill>
                <a:latin typeface="Arial"/>
                <a:ea typeface="Arial"/>
                <a:cs typeface="Arial"/>
                <a:sym typeface="Arial"/>
              </a:rPr>
              <a:t>Python Data Analytics</a:t>
            </a:r>
            <a:endParaRPr b="0" i="0" sz="1800" u="none" cap="none" strike="noStrike">
              <a:solidFill>
                <a:srgbClr val="000000"/>
              </a:solidFill>
              <a:latin typeface="Arial"/>
              <a:ea typeface="Arial"/>
              <a:cs typeface="Arial"/>
              <a:sym typeface="Arial"/>
            </a:endParaRPr>
          </a:p>
        </p:txBody>
      </p:sp>
      <p:sp>
        <p:nvSpPr>
          <p:cNvPr id="297" name="Google Shape;297;p14"/>
          <p:cNvSpPr txBox="1"/>
          <p:nvPr/>
        </p:nvSpPr>
        <p:spPr>
          <a:xfrm>
            <a:off x="547560" y="324000"/>
            <a:ext cx="4492440" cy="5965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1" i="0" lang="es-AR" sz="1800" u="none" cap="none" strike="noStrike">
                <a:solidFill>
                  <a:srgbClr val="FFFFFF"/>
                </a:solidFill>
                <a:latin typeface="Arial"/>
                <a:ea typeface="Arial"/>
                <a:cs typeface="Arial"/>
                <a:sym typeface="Arial"/>
              </a:rPr>
              <a:t>Conclusiones ///</a:t>
            </a:r>
            <a:endParaRPr b="0" i="0" sz="1800" u="none" cap="none" strike="noStrike">
              <a:solidFill>
                <a:srgbClr val="000000"/>
              </a:solidFill>
              <a:latin typeface="Arial"/>
              <a:ea typeface="Arial"/>
              <a:cs typeface="Arial"/>
              <a:sym typeface="Arial"/>
            </a:endParaRPr>
          </a:p>
        </p:txBody>
      </p:sp>
      <p:sp>
        <p:nvSpPr>
          <p:cNvPr id="298" name="Google Shape;298;p14"/>
          <p:cNvSpPr txBox="1"/>
          <p:nvPr/>
        </p:nvSpPr>
        <p:spPr>
          <a:xfrm>
            <a:off x="1385750" y="1342925"/>
            <a:ext cx="7673400" cy="3601800"/>
          </a:xfrm>
          <a:prstGeom prst="rect">
            <a:avLst/>
          </a:prstGeom>
          <a:noFill/>
          <a:ln>
            <a:noFill/>
          </a:ln>
        </p:spPr>
        <p:txBody>
          <a:bodyPr anchorCtr="0" anchor="t" bIns="91425" lIns="91425" spcFirstLastPara="1" rIns="91425" wrap="square" tIns="91425">
            <a:spAutoFit/>
          </a:bodyPr>
          <a:lstStyle/>
          <a:p>
            <a:pPr indent="-317500" lvl="0" marL="457200" marR="0" rtl="0" algn="just">
              <a:lnSpc>
                <a:spcPct val="100000"/>
              </a:lnSpc>
              <a:spcBef>
                <a:spcPts val="0"/>
              </a:spcBef>
              <a:spcAft>
                <a:spcPts val="0"/>
              </a:spcAft>
              <a:buClr>
                <a:srgbClr val="000000"/>
              </a:buClr>
              <a:buSzPts val="1400"/>
              <a:buFont typeface="Arial"/>
              <a:buChar char="-"/>
            </a:pPr>
            <a:r>
              <a:rPr b="0" i="0" lang="es-AR" sz="1400" u="none" cap="none" strike="noStrike">
                <a:solidFill>
                  <a:srgbClr val="000000"/>
                </a:solidFill>
                <a:latin typeface="Arial"/>
                <a:ea typeface="Arial"/>
                <a:cs typeface="Arial"/>
                <a:sym typeface="Arial"/>
              </a:rPr>
              <a:t>Si bien observamos que </a:t>
            </a:r>
            <a:r>
              <a:rPr b="1" i="0" lang="es-AR" sz="1400" u="none" cap="none" strike="noStrike">
                <a:solidFill>
                  <a:srgbClr val="000000"/>
                </a:solidFill>
                <a:latin typeface="Arial"/>
                <a:ea typeface="Arial"/>
                <a:cs typeface="Arial"/>
                <a:sym typeface="Arial"/>
              </a:rPr>
              <a:t>existe relación entre el precio del m2 </a:t>
            </a:r>
            <a:r>
              <a:rPr b="0" i="0" lang="es-AR" sz="1400" u="none" cap="none" strike="noStrike">
                <a:solidFill>
                  <a:srgbClr val="000000"/>
                </a:solidFill>
                <a:latin typeface="Arial"/>
                <a:ea typeface="Arial"/>
                <a:cs typeface="Arial"/>
                <a:sym typeface="Arial"/>
              </a:rPr>
              <a:t>y la distancia a la boca de subte más cercana, </a:t>
            </a:r>
            <a:r>
              <a:rPr b="1" i="0" lang="es-AR" sz="1400" u="none" cap="none" strike="noStrike">
                <a:solidFill>
                  <a:srgbClr val="000000"/>
                </a:solidFill>
                <a:latin typeface="Arial"/>
                <a:ea typeface="Arial"/>
                <a:cs typeface="Arial"/>
                <a:sym typeface="Arial"/>
              </a:rPr>
              <a:t>el coeficiente de correlación es bajo</a:t>
            </a:r>
            <a:r>
              <a:rPr b="0" i="0" lang="es-AR" sz="1400" u="none" cap="none" strike="noStrike">
                <a:solidFill>
                  <a:srgbClr val="000000"/>
                </a:solidFill>
                <a:latin typeface="Arial"/>
                <a:ea typeface="Arial"/>
                <a:cs typeface="Arial"/>
                <a:sym typeface="Arial"/>
              </a:rPr>
              <a:t>, lo que indicaría que existen otro conjunto de </a:t>
            </a:r>
            <a:r>
              <a:rPr b="0" i="0" lang="es-AR" sz="1400" u="none" cap="none" strike="noStrike">
                <a:solidFill>
                  <a:schemeClr val="dk1"/>
                </a:solidFill>
                <a:latin typeface="Arial"/>
                <a:ea typeface="Arial"/>
                <a:cs typeface="Arial"/>
                <a:sym typeface="Arial"/>
              </a:rPr>
              <a:t>atributos que influyen en el precio final de una propiedad</a:t>
            </a:r>
            <a:r>
              <a:rPr b="0" i="0" lang="es-AR"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45720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just">
              <a:lnSpc>
                <a:spcPct val="100000"/>
              </a:lnSpc>
              <a:spcBef>
                <a:spcPts val="0"/>
              </a:spcBef>
              <a:spcAft>
                <a:spcPts val="0"/>
              </a:spcAft>
              <a:buClr>
                <a:srgbClr val="000000"/>
              </a:buClr>
              <a:buSzPts val="1400"/>
              <a:buFont typeface="Arial"/>
              <a:buChar char="-"/>
            </a:pPr>
            <a:r>
              <a:rPr b="0" i="0" lang="es-AR" sz="1400" u="none" cap="none" strike="noStrike">
                <a:solidFill>
                  <a:srgbClr val="000000"/>
                </a:solidFill>
                <a:latin typeface="Arial"/>
                <a:ea typeface="Arial"/>
                <a:cs typeface="Arial"/>
                <a:sym typeface="Arial"/>
              </a:rPr>
              <a:t>El coeficiente de correlación entre el precio del m2 y la distancia al subte varía de acuerdo a la línea analizada y al agrupamiento de los datos.</a:t>
            </a:r>
            <a:endParaRPr b="0" i="0" sz="1400" u="none" cap="none" strike="noStrike">
              <a:solidFill>
                <a:srgbClr val="000000"/>
              </a:solidFill>
              <a:latin typeface="Arial"/>
              <a:ea typeface="Arial"/>
              <a:cs typeface="Arial"/>
              <a:sym typeface="Arial"/>
            </a:endParaRPr>
          </a:p>
          <a:p>
            <a:pPr indent="0" lvl="0" marL="45720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just">
              <a:lnSpc>
                <a:spcPct val="100000"/>
              </a:lnSpc>
              <a:spcBef>
                <a:spcPts val="0"/>
              </a:spcBef>
              <a:spcAft>
                <a:spcPts val="0"/>
              </a:spcAft>
              <a:buClr>
                <a:srgbClr val="000000"/>
              </a:buClr>
              <a:buSzPts val="1400"/>
              <a:buFont typeface="Arial"/>
              <a:buChar char="-"/>
            </a:pPr>
            <a:r>
              <a:rPr b="1" i="0" lang="es-AR" sz="1400" u="none" cap="none" strike="noStrike">
                <a:solidFill>
                  <a:srgbClr val="000000"/>
                </a:solidFill>
                <a:latin typeface="Arial"/>
                <a:ea typeface="Arial"/>
                <a:cs typeface="Arial"/>
                <a:sym typeface="Arial"/>
              </a:rPr>
              <a:t>“Distancia Óptima”</a:t>
            </a:r>
            <a:r>
              <a:rPr b="0" i="0" lang="es-AR" sz="1400" u="none" cap="none" strike="noStrike">
                <a:solidFill>
                  <a:srgbClr val="000000"/>
                </a:solidFill>
                <a:latin typeface="Arial"/>
                <a:ea typeface="Arial"/>
                <a:cs typeface="Arial"/>
                <a:sym typeface="Arial"/>
              </a:rPr>
              <a:t>: </a:t>
            </a:r>
            <a:r>
              <a:rPr b="0" i="0" lang="es-AR" sz="1400" u="none" cap="none" strike="noStrike">
                <a:solidFill>
                  <a:schemeClr val="dk1"/>
                </a:solidFill>
                <a:latin typeface="Arial"/>
                <a:ea typeface="Arial"/>
                <a:cs typeface="Arial"/>
                <a:sym typeface="Arial"/>
              </a:rPr>
              <a:t>Visualizamos que las distancias menores a 200m del subte influyen negativamente en el precio del m2 y la localización ideal es entre 0,4 km y 1 km.</a:t>
            </a:r>
            <a:endParaRPr b="0" i="0" sz="1400" u="none" cap="none" strike="noStrike">
              <a:solidFill>
                <a:schemeClr val="dk1"/>
              </a:solidFill>
              <a:latin typeface="Arial"/>
              <a:ea typeface="Arial"/>
              <a:cs typeface="Arial"/>
              <a:sym typeface="Arial"/>
            </a:endParaRPr>
          </a:p>
          <a:p>
            <a:pPr indent="0" lvl="0" marL="45720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317500" lvl="0" marL="457200" marR="0" rtl="0" algn="just">
              <a:lnSpc>
                <a:spcPct val="100000"/>
              </a:lnSpc>
              <a:spcBef>
                <a:spcPts val="0"/>
              </a:spcBef>
              <a:spcAft>
                <a:spcPts val="0"/>
              </a:spcAft>
              <a:buClr>
                <a:schemeClr val="dk1"/>
              </a:buClr>
              <a:buSzPts val="1400"/>
              <a:buFont typeface="Arial"/>
              <a:buChar char="-"/>
            </a:pPr>
            <a:r>
              <a:rPr b="1" i="0" lang="es-AR" sz="1400" u="none" cap="none" strike="noStrike">
                <a:solidFill>
                  <a:schemeClr val="dk1"/>
                </a:solidFill>
                <a:latin typeface="Arial"/>
                <a:ea typeface="Arial"/>
                <a:cs typeface="Arial"/>
                <a:sym typeface="Arial"/>
              </a:rPr>
              <a:t>Mayor correlación entre latitud y precio m2 que longitud y precio m2</a:t>
            </a:r>
            <a:r>
              <a:rPr b="0" i="0" lang="es-AR" sz="1400" u="none" cap="none" strike="noStrike">
                <a:solidFill>
                  <a:schemeClr val="dk1"/>
                </a:solidFill>
                <a:latin typeface="Arial"/>
                <a:ea typeface="Arial"/>
                <a:cs typeface="Arial"/>
                <a:sym typeface="Arial"/>
              </a:rPr>
              <a:t>, es decir, la ubicación Norte/Sur de la propiedad en la ciudad tiene un mayor peso en el precio del metro cuadrado que la ubicación Este/Oeste. Esto se evidencia en la línea H, la cual tiene un recorrido transversal y presenta el mayor desvío en el precio por m2. Así como en la línea D, con los precios totales promedio más elevados. </a:t>
            </a:r>
            <a:endParaRPr b="0" i="0" sz="1400" u="none" cap="none" strike="noStrike">
              <a:solidFill>
                <a:schemeClr val="dk1"/>
              </a:solidFill>
              <a:latin typeface="Arial"/>
              <a:ea typeface="Arial"/>
              <a:cs typeface="Arial"/>
              <a:sym typeface="Arial"/>
            </a:endParaRPr>
          </a:p>
          <a:p>
            <a:pPr indent="0" lvl="0" marL="457200" marR="0" rtl="0" algn="just">
              <a:lnSpc>
                <a:spcPct val="100000"/>
              </a:lnSpc>
              <a:spcBef>
                <a:spcPts val="0"/>
              </a:spcBef>
              <a:spcAft>
                <a:spcPts val="0"/>
              </a:spcAft>
              <a:buClr>
                <a:srgbClr val="000000"/>
              </a:buClr>
              <a:buSzPts val="1200"/>
              <a:buFont typeface="Arial"/>
              <a:buNone/>
            </a:pPr>
            <a:r>
              <a:t/>
            </a:r>
            <a:endParaRPr b="0" i="0" sz="1200" u="none" cap="none" strike="noStrike">
              <a:solidFill>
                <a:srgbClr val="212121"/>
              </a:solidFill>
              <a:highlight>
                <a:schemeClr val="lt1"/>
              </a:highlight>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15"/>
          <p:cNvSpPr/>
          <p:nvPr/>
        </p:nvSpPr>
        <p:spPr>
          <a:xfrm>
            <a:off x="0" y="0"/>
            <a:ext cx="6408000" cy="648000"/>
          </a:xfrm>
          <a:prstGeom prst="rect">
            <a:avLst/>
          </a:prstGeom>
          <a:solidFill>
            <a:srgbClr val="C0C0C0"/>
          </a:solidFill>
          <a:ln cap="flat" cmpd="sng" w="9525">
            <a:solidFill>
              <a:srgbClr val="C0C0C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4" name="Google Shape;304;p15"/>
          <p:cNvPicPr preferRelativeResize="0"/>
          <p:nvPr/>
        </p:nvPicPr>
        <p:blipFill rotWithShape="1">
          <a:blip r:embed="rId3">
            <a:alphaModFix/>
          </a:blip>
          <a:srcRect b="25253" l="0" r="0" t="25880"/>
          <a:stretch/>
        </p:blipFill>
        <p:spPr>
          <a:xfrm>
            <a:off x="6624000" y="180360"/>
            <a:ext cx="1596960" cy="575640"/>
          </a:xfrm>
          <a:prstGeom prst="rect">
            <a:avLst/>
          </a:prstGeom>
          <a:noFill/>
          <a:ln>
            <a:noFill/>
          </a:ln>
        </p:spPr>
      </p:pic>
      <p:sp>
        <p:nvSpPr>
          <p:cNvPr id="305" name="Google Shape;305;p15"/>
          <p:cNvSpPr txBox="1"/>
          <p:nvPr/>
        </p:nvSpPr>
        <p:spPr>
          <a:xfrm>
            <a:off x="6624000" y="648000"/>
            <a:ext cx="3528000" cy="5785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0" i="0" lang="es-AR" sz="1800" u="none" cap="none" strike="noStrike">
                <a:solidFill>
                  <a:srgbClr val="000000"/>
                </a:solidFill>
                <a:latin typeface="Arial"/>
                <a:ea typeface="Arial"/>
                <a:cs typeface="Arial"/>
                <a:sym typeface="Arial"/>
              </a:rPr>
              <a:t>Python Data Analytics</a:t>
            </a:r>
            <a:endParaRPr b="0" i="0" sz="1800" u="none" cap="none" strike="noStrike">
              <a:solidFill>
                <a:srgbClr val="000000"/>
              </a:solidFill>
              <a:latin typeface="Arial"/>
              <a:ea typeface="Arial"/>
              <a:cs typeface="Arial"/>
              <a:sym typeface="Arial"/>
            </a:endParaRPr>
          </a:p>
        </p:txBody>
      </p:sp>
      <p:sp>
        <p:nvSpPr>
          <p:cNvPr id="306" name="Google Shape;306;p15"/>
          <p:cNvSpPr txBox="1"/>
          <p:nvPr/>
        </p:nvSpPr>
        <p:spPr>
          <a:xfrm>
            <a:off x="547560" y="288000"/>
            <a:ext cx="4492440" cy="5965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1" i="0" lang="es-AR" sz="1800" u="none" cap="none" strike="noStrike">
                <a:solidFill>
                  <a:srgbClr val="FFFFFF"/>
                </a:solidFill>
                <a:latin typeface="Arial"/>
                <a:ea typeface="Arial"/>
                <a:cs typeface="Arial"/>
                <a:sym typeface="Arial"/>
              </a:rPr>
              <a:t>Scope de proyecto ///</a:t>
            </a:r>
            <a:endParaRPr b="0" i="0" sz="1800" u="none" cap="none" strike="noStrike">
              <a:solidFill>
                <a:srgbClr val="000000"/>
              </a:solidFill>
              <a:latin typeface="Arial"/>
              <a:ea typeface="Arial"/>
              <a:cs typeface="Arial"/>
              <a:sym typeface="Arial"/>
            </a:endParaRPr>
          </a:p>
        </p:txBody>
      </p:sp>
      <p:sp>
        <p:nvSpPr>
          <p:cNvPr id="307" name="Google Shape;307;p15"/>
          <p:cNvSpPr txBox="1"/>
          <p:nvPr/>
        </p:nvSpPr>
        <p:spPr>
          <a:xfrm>
            <a:off x="195000" y="657350"/>
            <a:ext cx="5832000" cy="38169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300"/>
              <a:buFont typeface="Arial"/>
              <a:buNone/>
            </a:pPr>
            <a:r>
              <a:rPr b="1" i="0" lang="es-AR" sz="1300" u="none" cap="none" strike="noStrike">
                <a:solidFill>
                  <a:srgbClr val="000000"/>
                </a:solidFill>
                <a:latin typeface="Arial"/>
                <a:ea typeface="Arial"/>
                <a:cs typeface="Arial"/>
                <a:sym typeface="Arial"/>
              </a:rPr>
              <a:t>Limitaciones //</a:t>
            </a:r>
            <a:endParaRPr b="0" i="0" sz="13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100"/>
              <a:buFont typeface="Arial"/>
              <a:buNone/>
            </a:pPr>
            <a:r>
              <a:rPr b="0" i="0" lang="es-AR" sz="1100" u="none" cap="none" strike="noStrike">
                <a:solidFill>
                  <a:srgbClr val="000000"/>
                </a:solidFill>
                <a:latin typeface="Arial"/>
                <a:ea typeface="Arial"/>
                <a:cs typeface="Arial"/>
                <a:sym typeface="Arial"/>
              </a:rPr>
              <a:t>1. Cabe destacar que los procesos que acontecen en las ciudades no suelen ser unicausales, sino que se producen en general por muchas causas y variables debido a la propia complejidad. Entendemos que </a:t>
            </a:r>
            <a:r>
              <a:rPr b="1" i="0" lang="es-AR" sz="1100" u="none" cap="none" strike="noStrike">
                <a:solidFill>
                  <a:srgbClr val="000000"/>
                </a:solidFill>
                <a:latin typeface="Arial"/>
                <a:ea typeface="Arial"/>
                <a:cs typeface="Arial"/>
                <a:sym typeface="Arial"/>
              </a:rPr>
              <a:t>el precio de venta puede estar influido también por muchas otras variables</a:t>
            </a:r>
            <a:r>
              <a:rPr b="0" i="0" lang="es-AR" sz="1100" u="none" cap="none" strike="noStrike">
                <a:solidFill>
                  <a:srgbClr val="000000"/>
                </a:solidFill>
                <a:latin typeface="Arial"/>
                <a:ea typeface="Arial"/>
                <a:cs typeface="Arial"/>
                <a:sym typeface="Arial"/>
              </a:rPr>
              <a:t> que sería interesante abordar en posibles futuros estudios:</a:t>
            </a:r>
            <a:endParaRPr b="0" i="0" sz="11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000"/>
              <a:buFont typeface="Arial"/>
              <a:buNone/>
            </a:pPr>
            <a:r>
              <a:rPr b="0" i="0" lang="es-AR" sz="1000" u="none" cap="none" strike="noStrike">
                <a:solidFill>
                  <a:srgbClr val="000000"/>
                </a:solidFill>
                <a:latin typeface="Arial"/>
                <a:ea typeface="Arial"/>
                <a:cs typeface="Arial"/>
                <a:sym typeface="Arial"/>
              </a:rPr>
              <a:t>- Otros medios de transporte (Buses, Ecobici, Tren).</a:t>
            </a:r>
            <a:endParaRPr b="0" i="0" sz="1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000"/>
              <a:buFont typeface="Arial"/>
              <a:buNone/>
            </a:pPr>
            <a:r>
              <a:rPr b="0" i="0" lang="es-AR" sz="1000" u="none" cap="none" strike="noStrike">
                <a:solidFill>
                  <a:srgbClr val="000000"/>
                </a:solidFill>
                <a:latin typeface="Arial"/>
                <a:ea typeface="Arial"/>
                <a:cs typeface="Arial"/>
                <a:sym typeface="Arial"/>
              </a:rPr>
              <a:t>- Espacios verdes.</a:t>
            </a:r>
            <a:endParaRPr b="0" i="0" sz="1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000"/>
              <a:buFont typeface="Arial"/>
              <a:buNone/>
            </a:pPr>
            <a:r>
              <a:rPr b="0" i="0" lang="es-AR" sz="1000" u="none" cap="none" strike="noStrike">
                <a:solidFill>
                  <a:srgbClr val="000000"/>
                </a:solidFill>
                <a:latin typeface="Arial"/>
                <a:ea typeface="Arial"/>
                <a:cs typeface="Arial"/>
                <a:sym typeface="Arial"/>
              </a:rPr>
              <a:t>- Percepciones de seguridad.</a:t>
            </a:r>
            <a:endParaRPr b="0" i="0" sz="1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000"/>
              <a:buFont typeface="Arial"/>
              <a:buNone/>
            </a:pPr>
            <a:r>
              <a:rPr b="0" i="0" lang="es-AR" sz="1000" u="none" cap="none" strike="noStrike">
                <a:solidFill>
                  <a:srgbClr val="000000"/>
                </a:solidFill>
                <a:latin typeface="Arial"/>
                <a:ea typeface="Arial"/>
                <a:cs typeface="Arial"/>
                <a:sym typeface="Arial"/>
              </a:rPr>
              <a:t>- Turismo (Airbnb).</a:t>
            </a:r>
            <a:endParaRPr b="0" i="0" sz="1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000"/>
              <a:buFont typeface="Arial"/>
              <a:buNone/>
            </a:pPr>
            <a:r>
              <a:rPr b="0" i="0" lang="es-AR" sz="1000" u="none" cap="none" strike="noStrike">
                <a:solidFill>
                  <a:srgbClr val="000000"/>
                </a:solidFill>
                <a:latin typeface="Arial"/>
                <a:ea typeface="Arial"/>
                <a:cs typeface="Arial"/>
                <a:sym typeface="Arial"/>
              </a:rPr>
              <a:t>- Áreas comerciales, gastronomía.</a:t>
            </a:r>
            <a:endParaRPr b="0" i="0" sz="1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000"/>
              <a:buFont typeface="Arial"/>
              <a:buNone/>
            </a:pPr>
            <a:r>
              <a:rPr b="0" i="0" lang="es-AR" sz="1000" u="none" cap="none" strike="noStrike">
                <a:solidFill>
                  <a:srgbClr val="000000"/>
                </a:solidFill>
                <a:latin typeface="Arial"/>
                <a:ea typeface="Arial"/>
                <a:cs typeface="Arial"/>
                <a:sym typeface="Arial"/>
              </a:rPr>
              <a:t>- Cercanía a Hospitales / Nodos universitarios-educativos.</a:t>
            </a:r>
            <a:endParaRPr b="0" i="0" sz="1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000"/>
              <a:buFont typeface="Arial"/>
              <a:buNone/>
            </a:pPr>
            <a:r>
              <a:rPr b="0" i="0" lang="es-AR" sz="1000" u="none" cap="none" strike="noStrike">
                <a:solidFill>
                  <a:srgbClr val="000000"/>
                </a:solidFill>
                <a:latin typeface="Arial"/>
                <a:ea typeface="Arial"/>
                <a:cs typeface="Arial"/>
                <a:sym typeface="Arial"/>
              </a:rPr>
              <a:t>- Características propias del inmueble.</a:t>
            </a:r>
            <a:endParaRPr b="0" i="0" sz="1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000"/>
              <a:buFont typeface="Arial"/>
              <a:buNone/>
            </a:pPr>
            <a:r>
              <a:rPr b="0" i="0" lang="es-AR" sz="1000" u="none" cap="none" strike="noStrike">
                <a:solidFill>
                  <a:srgbClr val="000000"/>
                </a:solidFill>
                <a:latin typeface="Arial"/>
                <a:ea typeface="Arial"/>
                <a:cs typeface="Arial"/>
                <a:sym typeface="Arial"/>
              </a:rPr>
              <a:t>- Otras características.</a:t>
            </a:r>
            <a:endParaRPr b="0" i="0" sz="1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100"/>
              <a:buFont typeface="Arial"/>
              <a:buNone/>
            </a:pPr>
            <a:r>
              <a:rPr b="0" i="0" lang="es-AR" sz="1100" u="none" cap="none" strike="noStrike">
                <a:solidFill>
                  <a:srgbClr val="000000"/>
                </a:solidFill>
                <a:latin typeface="Arial"/>
                <a:ea typeface="Arial"/>
                <a:cs typeface="Arial"/>
                <a:sym typeface="Arial"/>
              </a:rPr>
              <a:t>2. El estudio fue realizado en base a datos del primer trimestre del año 2020. </a:t>
            </a:r>
            <a:r>
              <a:rPr b="1" i="0" lang="es-AR" sz="1100" u="none" cap="none" strike="noStrike">
                <a:solidFill>
                  <a:srgbClr val="000000"/>
                </a:solidFill>
                <a:latin typeface="Arial"/>
                <a:ea typeface="Arial"/>
                <a:cs typeface="Arial"/>
                <a:sym typeface="Arial"/>
              </a:rPr>
              <a:t>Sería interesante analizar la variación del precio de las propiedades en el tiempo.</a:t>
            </a:r>
            <a:endParaRPr b="1" i="0" sz="11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100"/>
              <a:buFont typeface="Arial"/>
              <a:buNone/>
            </a:pPr>
            <a:r>
              <a:rPr b="0" i="0" lang="es-AR" sz="1100" u="none" cap="none" strike="noStrike">
                <a:solidFill>
                  <a:srgbClr val="000000"/>
                </a:solidFill>
                <a:latin typeface="Arial"/>
                <a:ea typeface="Arial"/>
                <a:cs typeface="Arial"/>
                <a:sym typeface="Arial"/>
              </a:rPr>
              <a:t>3. El estudio fue realizado analizando únicamente la correlación lineal entre las variables.  Este análisis se podría extender a otro tipo de estudios de</a:t>
            </a:r>
            <a:r>
              <a:rPr b="1" i="0" lang="es-AR" sz="1100" u="none" cap="none" strike="noStrike">
                <a:solidFill>
                  <a:srgbClr val="000000"/>
                </a:solidFill>
                <a:latin typeface="Arial"/>
                <a:ea typeface="Arial"/>
                <a:cs typeface="Arial"/>
                <a:sym typeface="Arial"/>
              </a:rPr>
              <a:t> relaciones no lineales</a:t>
            </a:r>
            <a:endParaRPr b="1" i="0" sz="1100" u="none" cap="none" strike="noStrike">
              <a:solidFill>
                <a:srgbClr val="000000"/>
              </a:solidFill>
              <a:latin typeface="Arial"/>
              <a:ea typeface="Arial"/>
              <a:cs typeface="Arial"/>
              <a:sym typeface="Arial"/>
            </a:endParaRPr>
          </a:p>
        </p:txBody>
      </p:sp>
      <p:sp>
        <p:nvSpPr>
          <p:cNvPr id="308" name="Google Shape;308;p15"/>
          <p:cNvSpPr txBox="1"/>
          <p:nvPr/>
        </p:nvSpPr>
        <p:spPr>
          <a:xfrm>
            <a:off x="195000" y="4309050"/>
            <a:ext cx="5832000" cy="1400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200"/>
              <a:buFont typeface="Arial"/>
              <a:buNone/>
            </a:pPr>
            <a:r>
              <a:rPr b="1" i="0" lang="es-AR" sz="1200" u="none" cap="none" strike="noStrike">
                <a:solidFill>
                  <a:schemeClr val="dk1"/>
                </a:solidFill>
                <a:latin typeface="Arial"/>
                <a:ea typeface="Arial"/>
                <a:cs typeface="Arial"/>
                <a:sym typeface="Arial"/>
              </a:rPr>
              <a:t>Reflexiones sobre futuros estudios //</a:t>
            </a:r>
            <a:endParaRPr b="1" i="0" sz="12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100"/>
              <a:buFont typeface="Arial"/>
              <a:buNone/>
            </a:pPr>
            <a:r>
              <a:rPr b="0" i="0" lang="es-AR" sz="1100" u="none" cap="none" strike="noStrike">
                <a:solidFill>
                  <a:schemeClr val="dk1"/>
                </a:solidFill>
                <a:latin typeface="Arial"/>
                <a:ea typeface="Arial"/>
                <a:cs typeface="Arial"/>
                <a:sym typeface="Arial"/>
              </a:rPr>
              <a:t>- </a:t>
            </a:r>
            <a:r>
              <a:rPr b="1" i="0" lang="es-AR" sz="1100" u="none" cap="none" strike="noStrike">
                <a:solidFill>
                  <a:schemeClr val="dk1"/>
                </a:solidFill>
                <a:latin typeface="Arial"/>
                <a:ea typeface="Arial"/>
                <a:cs typeface="Arial"/>
                <a:sym typeface="Arial"/>
              </a:rPr>
              <a:t>Diferenciar causa y efecto de la cercanía de una propiedad y su precio.</a:t>
            </a:r>
            <a:r>
              <a:rPr b="0" i="0" lang="es-AR" sz="1100" u="none" cap="none" strike="noStrike">
                <a:solidFill>
                  <a:schemeClr val="dk1"/>
                </a:solidFill>
                <a:latin typeface="Arial"/>
                <a:ea typeface="Arial"/>
                <a:cs typeface="Arial"/>
                <a:sym typeface="Arial"/>
              </a:rPr>
              <a:t> Generar escenarios contrafácticos: ¿Cuánto cambiaría el precio de una propiedad en Palermo sin la línea D? ¿Cuanto una línea de subte en las propiedades de La Boca? </a:t>
            </a:r>
            <a:endParaRPr b="0" i="0" sz="11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100"/>
              <a:buFont typeface="Arial"/>
              <a:buNone/>
            </a:pPr>
            <a:r>
              <a:rPr b="0" i="0" lang="es-AR" sz="1100" u="none" cap="none" strike="noStrike">
                <a:solidFill>
                  <a:schemeClr val="dk1"/>
                </a:solidFill>
                <a:latin typeface="Arial"/>
                <a:ea typeface="Arial"/>
                <a:cs typeface="Arial"/>
                <a:sym typeface="Arial"/>
              </a:rPr>
              <a:t>-</a:t>
            </a:r>
            <a:r>
              <a:rPr b="1" i="0" lang="es-AR" sz="1100" u="none" cap="none" strike="noStrike">
                <a:solidFill>
                  <a:schemeClr val="dk1"/>
                </a:solidFill>
                <a:latin typeface="Arial"/>
                <a:ea typeface="Arial"/>
                <a:cs typeface="Arial"/>
                <a:sym typeface="Arial"/>
              </a:rPr>
              <a:t> Escenario post- covid</a:t>
            </a:r>
            <a:r>
              <a:rPr b="0" i="0" lang="es-AR" sz="1100" u="none" cap="none" strike="noStrike">
                <a:solidFill>
                  <a:schemeClr val="dk1"/>
                </a:solidFill>
                <a:latin typeface="Arial"/>
                <a:ea typeface="Arial"/>
                <a:cs typeface="Arial"/>
                <a:sym typeface="Arial"/>
              </a:rPr>
              <a:t>: Teletrabajo y Virtualidad: ¿En qué medida continuará la necesidad de trasladarse de forma rápida y cómoda al microcentro o a zonas aledañas?</a:t>
            </a:r>
            <a:endParaRPr b="0" i="0" sz="1100" u="none" cap="none" strike="noStrike">
              <a:solidFill>
                <a:schemeClr val="dk1"/>
              </a:solidFill>
              <a:latin typeface="Arial"/>
              <a:ea typeface="Arial"/>
              <a:cs typeface="Arial"/>
              <a:sym typeface="Arial"/>
            </a:endParaRPr>
          </a:p>
        </p:txBody>
      </p:sp>
      <p:sp>
        <p:nvSpPr>
          <p:cNvPr id="309" name="Google Shape;309;p15"/>
          <p:cNvSpPr txBox="1"/>
          <p:nvPr/>
        </p:nvSpPr>
        <p:spPr>
          <a:xfrm>
            <a:off x="6484450" y="1145225"/>
            <a:ext cx="3135900" cy="271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000"/>
              <a:buFont typeface="Arial"/>
              <a:buNone/>
            </a:pPr>
            <a:r>
              <a:rPr b="1" i="0" lang="es-AR" sz="1000" u="none" cap="none" strike="noStrike">
                <a:solidFill>
                  <a:srgbClr val="000000"/>
                </a:solidFill>
                <a:latin typeface="Arial"/>
                <a:ea typeface="Arial"/>
                <a:cs typeface="Arial"/>
                <a:sym typeface="Arial"/>
              </a:rPr>
              <a:t>Incorporación de más variables.</a:t>
            </a:r>
            <a:endParaRPr b="0" i="0" sz="1000" u="none" cap="none" strike="noStrike">
              <a:solidFill>
                <a:srgbClr val="000000"/>
              </a:solidFill>
              <a:latin typeface="Arial"/>
              <a:ea typeface="Arial"/>
              <a:cs typeface="Arial"/>
              <a:sym typeface="Arial"/>
            </a:endParaRPr>
          </a:p>
        </p:txBody>
      </p:sp>
      <p:pic>
        <p:nvPicPr>
          <p:cNvPr id="310" name="Google Shape;310;p15"/>
          <p:cNvPicPr preferRelativeResize="0"/>
          <p:nvPr/>
        </p:nvPicPr>
        <p:blipFill rotWithShape="1">
          <a:blip r:embed="rId4">
            <a:alphaModFix/>
          </a:blip>
          <a:srcRect b="0" l="0" r="0" t="0"/>
          <a:stretch/>
        </p:blipFill>
        <p:spPr>
          <a:xfrm>
            <a:off x="6179400" y="1569425"/>
            <a:ext cx="3748825" cy="336443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2"/>
          <p:cNvSpPr txBox="1"/>
          <p:nvPr/>
        </p:nvSpPr>
        <p:spPr>
          <a:xfrm>
            <a:off x="576350" y="3757925"/>
            <a:ext cx="5793300" cy="14028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300"/>
              <a:buFont typeface="Arial"/>
              <a:buNone/>
            </a:pPr>
            <a:r>
              <a:rPr b="1" i="0" lang="es-AR" sz="1300" u="none" cap="none" strike="noStrike">
                <a:solidFill>
                  <a:srgbClr val="000000"/>
                </a:solidFill>
                <a:latin typeface="Arial"/>
                <a:ea typeface="Arial"/>
                <a:cs typeface="Arial"/>
                <a:sym typeface="Arial"/>
              </a:rPr>
              <a:t>Beneficios del proyecto //</a:t>
            </a:r>
            <a:endParaRPr b="0" i="0" sz="13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rPr b="0" i="0" lang="es-AR" sz="1200" u="none" cap="none" strike="noStrike">
                <a:solidFill>
                  <a:srgbClr val="000000"/>
                </a:solidFill>
                <a:latin typeface="Arial"/>
                <a:ea typeface="Arial"/>
                <a:cs typeface="Arial"/>
                <a:sym typeface="Arial"/>
              </a:rPr>
              <a:t>El beneficio con este análisis es conocer cómo influye en una determinada zona la presencia de un medio masivo de transporte y la plusvalía que genera una determinada infraestructura en zonas cercanas debido a la mayor accesibilidad.</a:t>
            </a:r>
            <a:endParaRPr b="0" i="0" sz="12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pic>
        <p:nvPicPr>
          <p:cNvPr id="75" name="Google Shape;75;p2"/>
          <p:cNvPicPr preferRelativeResize="0"/>
          <p:nvPr/>
        </p:nvPicPr>
        <p:blipFill rotWithShape="1">
          <a:blip r:embed="rId3">
            <a:alphaModFix/>
          </a:blip>
          <a:srcRect b="25253" l="0" r="0" t="25880"/>
          <a:stretch/>
        </p:blipFill>
        <p:spPr>
          <a:xfrm>
            <a:off x="6624000" y="180360"/>
            <a:ext cx="1596960" cy="575640"/>
          </a:xfrm>
          <a:prstGeom prst="rect">
            <a:avLst/>
          </a:prstGeom>
          <a:noFill/>
          <a:ln>
            <a:noFill/>
          </a:ln>
        </p:spPr>
      </p:pic>
      <p:sp>
        <p:nvSpPr>
          <p:cNvPr id="76" name="Google Shape;76;p2"/>
          <p:cNvSpPr txBox="1"/>
          <p:nvPr/>
        </p:nvSpPr>
        <p:spPr>
          <a:xfrm>
            <a:off x="6624000" y="648000"/>
            <a:ext cx="3528000" cy="5785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0" i="0" lang="es-AR" sz="1800" u="none" cap="none" strike="noStrike">
                <a:solidFill>
                  <a:srgbClr val="000000"/>
                </a:solidFill>
                <a:latin typeface="Arial"/>
                <a:ea typeface="Arial"/>
                <a:cs typeface="Arial"/>
                <a:sym typeface="Arial"/>
              </a:rPr>
              <a:t>Python Data Analytics</a:t>
            </a:r>
            <a:endParaRPr b="0" i="0" sz="1800" u="none" cap="none" strike="noStrike">
              <a:solidFill>
                <a:srgbClr val="000000"/>
              </a:solidFill>
              <a:latin typeface="Arial"/>
              <a:ea typeface="Arial"/>
              <a:cs typeface="Arial"/>
              <a:sym typeface="Arial"/>
            </a:endParaRPr>
          </a:p>
        </p:txBody>
      </p:sp>
      <p:sp>
        <p:nvSpPr>
          <p:cNvPr id="77" name="Google Shape;77;p2"/>
          <p:cNvSpPr txBox="1"/>
          <p:nvPr/>
        </p:nvSpPr>
        <p:spPr>
          <a:xfrm>
            <a:off x="576000" y="1218250"/>
            <a:ext cx="8835900" cy="7788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500"/>
              <a:buFont typeface="Arial"/>
              <a:buNone/>
            </a:pPr>
            <a:r>
              <a:rPr b="0" i="0" lang="es-AR" sz="1500" u="none" cap="none" strike="noStrike">
                <a:solidFill>
                  <a:srgbClr val="666666"/>
                </a:solidFill>
                <a:latin typeface="Arial"/>
                <a:ea typeface="Arial"/>
                <a:cs typeface="Arial"/>
                <a:sym typeface="Arial"/>
              </a:rPr>
              <a:t>¿Existe una correlación entre precio de venta (por m2) de viviendas y la cercanía a estaciones de subte en Ciudad Autónoma de Buenos Aires?</a:t>
            </a:r>
            <a:endParaRPr b="0" i="0" sz="1500" u="none" cap="none" strike="noStrike">
              <a:solidFill>
                <a:srgbClr val="666666"/>
              </a:solidFill>
              <a:latin typeface="Arial"/>
              <a:ea typeface="Arial"/>
              <a:cs typeface="Arial"/>
              <a:sym typeface="Arial"/>
            </a:endParaRPr>
          </a:p>
        </p:txBody>
      </p:sp>
      <p:sp>
        <p:nvSpPr>
          <p:cNvPr id="78" name="Google Shape;78;p2"/>
          <p:cNvSpPr txBox="1"/>
          <p:nvPr/>
        </p:nvSpPr>
        <p:spPr>
          <a:xfrm>
            <a:off x="576010" y="756000"/>
            <a:ext cx="5412600" cy="579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500"/>
              <a:buFont typeface="Arial"/>
              <a:buNone/>
            </a:pPr>
            <a:r>
              <a:rPr b="1" i="0" lang="es-AR" sz="1500" u="none" cap="none" strike="noStrike">
                <a:solidFill>
                  <a:srgbClr val="000000"/>
                </a:solidFill>
                <a:latin typeface="Arial"/>
                <a:ea typeface="Arial"/>
                <a:cs typeface="Arial"/>
                <a:sym typeface="Arial"/>
              </a:rPr>
              <a:t>Desafíos Open Data / Urbanismo ///</a:t>
            </a:r>
            <a:endParaRPr b="0" i="0" sz="1500" u="none" cap="none" strike="noStrike">
              <a:solidFill>
                <a:srgbClr val="000000"/>
              </a:solidFill>
              <a:latin typeface="Arial"/>
              <a:ea typeface="Arial"/>
              <a:cs typeface="Arial"/>
              <a:sym typeface="Arial"/>
            </a:endParaRPr>
          </a:p>
        </p:txBody>
      </p:sp>
      <p:sp>
        <p:nvSpPr>
          <p:cNvPr id="79" name="Google Shape;79;p2"/>
          <p:cNvSpPr/>
          <p:nvPr/>
        </p:nvSpPr>
        <p:spPr>
          <a:xfrm>
            <a:off x="0" y="0"/>
            <a:ext cx="6408000" cy="648000"/>
          </a:xfrm>
          <a:prstGeom prst="rect">
            <a:avLst/>
          </a:prstGeom>
          <a:solidFill>
            <a:srgbClr val="C0C0C0"/>
          </a:solidFill>
          <a:ln cap="flat" cmpd="sng" w="9525">
            <a:solidFill>
              <a:srgbClr val="C0C0C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2"/>
          <p:cNvSpPr txBox="1"/>
          <p:nvPr/>
        </p:nvSpPr>
        <p:spPr>
          <a:xfrm>
            <a:off x="547560" y="288000"/>
            <a:ext cx="4492440" cy="5965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1" i="0" lang="es-AR" sz="1800" u="none" cap="none" strike="noStrike">
                <a:solidFill>
                  <a:srgbClr val="FFFFFF"/>
                </a:solidFill>
                <a:latin typeface="Arial"/>
                <a:ea typeface="Arial"/>
                <a:cs typeface="Arial"/>
                <a:sym typeface="Arial"/>
              </a:rPr>
              <a:t>Scope de proyecto ///</a:t>
            </a:r>
            <a:endParaRPr b="0" i="0" sz="1800" u="none" cap="none" strike="noStrike">
              <a:solidFill>
                <a:srgbClr val="000000"/>
              </a:solidFill>
              <a:latin typeface="Arial"/>
              <a:ea typeface="Arial"/>
              <a:cs typeface="Arial"/>
              <a:sym typeface="Arial"/>
            </a:endParaRPr>
          </a:p>
        </p:txBody>
      </p:sp>
      <p:sp>
        <p:nvSpPr>
          <p:cNvPr id="81" name="Google Shape;81;p2"/>
          <p:cNvSpPr txBox="1"/>
          <p:nvPr/>
        </p:nvSpPr>
        <p:spPr>
          <a:xfrm>
            <a:off x="6458825" y="1772825"/>
            <a:ext cx="3395400" cy="3872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es-AR" sz="1300" u="none" cap="none" strike="noStrike">
                <a:solidFill>
                  <a:schemeClr val="dk1"/>
                </a:solidFill>
                <a:latin typeface="Arial"/>
                <a:ea typeface="Arial"/>
                <a:cs typeface="Arial"/>
                <a:sym typeface="Arial"/>
              </a:rPr>
              <a:t>Lenguaje de programación // Python.</a:t>
            </a:r>
            <a:endParaRPr b="1" i="0" sz="13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rPr b="1" i="0" lang="es-AR" sz="1300" u="none" cap="none" strike="noStrike">
                <a:solidFill>
                  <a:schemeClr val="dk1"/>
                </a:solidFill>
                <a:latin typeface="Arial"/>
                <a:ea typeface="Arial"/>
                <a:cs typeface="Arial"/>
                <a:sym typeface="Arial"/>
              </a:rPr>
              <a:t> </a:t>
            </a:r>
            <a:endParaRPr b="0" i="0" sz="13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rPr b="0" i="0" lang="es-AR" sz="1200" u="none" cap="none" strike="noStrike">
                <a:solidFill>
                  <a:schemeClr val="dk1"/>
                </a:solidFill>
                <a:latin typeface="Arial"/>
                <a:ea typeface="Arial"/>
                <a:cs typeface="Arial"/>
                <a:sym typeface="Arial"/>
              </a:rPr>
              <a:t>Para los análisis realizados en el trabajo utilizamos los siguientes paquetes:</a:t>
            </a:r>
            <a:endParaRPr b="0" i="0" sz="12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200"/>
              <a:buFont typeface="Arial"/>
              <a:buNone/>
            </a:pPr>
            <a:r>
              <a:rPr b="1" i="0" lang="es-AR" sz="1200" u="none" cap="none" strike="noStrike">
                <a:solidFill>
                  <a:schemeClr val="dk1"/>
                </a:solidFill>
                <a:latin typeface="Arial"/>
                <a:ea typeface="Arial"/>
                <a:cs typeface="Arial"/>
                <a:sym typeface="Arial"/>
              </a:rPr>
              <a:t>Pandas</a:t>
            </a:r>
            <a:r>
              <a:rPr b="0" i="0" lang="es-AR" sz="1200" u="none" cap="none" strike="noStrike">
                <a:solidFill>
                  <a:schemeClr val="dk1"/>
                </a:solidFill>
                <a:latin typeface="Arial"/>
                <a:ea typeface="Arial"/>
                <a:cs typeface="Arial"/>
                <a:sym typeface="Arial"/>
              </a:rPr>
              <a:t> </a:t>
            </a:r>
            <a:r>
              <a:rPr b="1" i="0" lang="es-AR" sz="1200" u="none" cap="none" strike="noStrike">
                <a:solidFill>
                  <a:schemeClr val="dk1"/>
                </a:solidFill>
                <a:latin typeface="Arial"/>
                <a:ea typeface="Arial"/>
                <a:cs typeface="Arial"/>
                <a:sym typeface="Arial"/>
              </a:rPr>
              <a:t>/</a:t>
            </a:r>
            <a:r>
              <a:rPr b="0" i="0" lang="es-AR" sz="1200" u="none" cap="none" strike="noStrike">
                <a:solidFill>
                  <a:schemeClr val="dk1"/>
                </a:solidFill>
                <a:latin typeface="Arial"/>
                <a:ea typeface="Arial"/>
                <a:cs typeface="Arial"/>
                <a:sym typeface="Arial"/>
              </a:rPr>
              <a:t> Manejo de dataframes.</a:t>
            </a:r>
            <a:endParaRPr b="0" i="0" sz="1200" u="none" cap="none" strike="noStrike">
              <a:solidFill>
                <a:schemeClr val="dk1"/>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200"/>
              <a:buFont typeface="Arial"/>
              <a:buNone/>
            </a:pPr>
            <a:r>
              <a:rPr b="1" i="0" lang="es-AR" sz="1200" u="none" cap="none" strike="noStrike">
                <a:solidFill>
                  <a:schemeClr val="dk1"/>
                </a:solidFill>
                <a:latin typeface="Arial"/>
                <a:ea typeface="Arial"/>
                <a:cs typeface="Arial"/>
                <a:sym typeface="Arial"/>
              </a:rPr>
              <a:t>Numpy /</a:t>
            </a:r>
            <a:r>
              <a:rPr b="0" i="0" lang="es-AR" sz="1200" u="none" cap="none" strike="noStrike">
                <a:solidFill>
                  <a:schemeClr val="dk1"/>
                </a:solidFill>
                <a:latin typeface="Arial"/>
                <a:ea typeface="Arial"/>
                <a:cs typeface="Arial"/>
                <a:sym typeface="Arial"/>
              </a:rPr>
              <a:t> Funciones adicionales.</a:t>
            </a:r>
            <a:endParaRPr b="0" i="0" sz="1200" u="none" cap="none" strike="noStrike">
              <a:solidFill>
                <a:schemeClr val="dk1"/>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200"/>
              <a:buFont typeface="Arial"/>
              <a:buNone/>
            </a:pPr>
            <a:r>
              <a:rPr b="1" i="0" lang="es-AR" sz="1200" u="none" cap="none" strike="noStrike">
                <a:solidFill>
                  <a:schemeClr val="dk1"/>
                </a:solidFill>
                <a:latin typeface="Arial"/>
                <a:ea typeface="Arial"/>
                <a:cs typeface="Arial"/>
                <a:sym typeface="Arial"/>
              </a:rPr>
              <a:t>Folium / </a:t>
            </a:r>
            <a:r>
              <a:rPr b="0" i="0" lang="es-AR" sz="1200" u="none" cap="none" strike="noStrike">
                <a:solidFill>
                  <a:schemeClr val="dk1"/>
                </a:solidFill>
                <a:latin typeface="Arial"/>
                <a:ea typeface="Arial"/>
                <a:cs typeface="Arial"/>
                <a:sym typeface="Arial"/>
              </a:rPr>
              <a:t>Generación de mapas interactivos.</a:t>
            </a:r>
            <a:endParaRPr b="0" i="0" sz="1200" u="none" cap="none" strike="noStrike">
              <a:solidFill>
                <a:schemeClr val="dk1"/>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200"/>
              <a:buFont typeface="Arial"/>
              <a:buNone/>
            </a:pPr>
            <a:r>
              <a:rPr b="1" i="0" lang="es-AR" sz="1200" u="none" cap="none" strike="noStrike">
                <a:solidFill>
                  <a:schemeClr val="dk1"/>
                </a:solidFill>
                <a:latin typeface="Arial"/>
                <a:ea typeface="Arial"/>
                <a:cs typeface="Arial"/>
                <a:sym typeface="Arial"/>
              </a:rPr>
              <a:t>Geopandas / </a:t>
            </a:r>
            <a:r>
              <a:rPr b="0" i="0" lang="es-AR" sz="1200" u="none" cap="none" strike="noStrike">
                <a:solidFill>
                  <a:schemeClr val="dk1"/>
                </a:solidFill>
                <a:latin typeface="Arial"/>
                <a:ea typeface="Arial"/>
                <a:cs typeface="Arial"/>
                <a:sym typeface="Arial"/>
              </a:rPr>
              <a:t>Manipulaciòn y visualización de GeoDataframes.</a:t>
            </a:r>
            <a:endParaRPr b="0" i="0" sz="1200" u="none" cap="none" strike="noStrike">
              <a:solidFill>
                <a:schemeClr val="dk1"/>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200"/>
              <a:buFont typeface="Arial"/>
              <a:buNone/>
            </a:pPr>
            <a:r>
              <a:rPr b="1" i="0" lang="es-AR" sz="1200" u="none" cap="none" strike="noStrike">
                <a:solidFill>
                  <a:schemeClr val="dk1"/>
                </a:solidFill>
                <a:latin typeface="Arial"/>
                <a:ea typeface="Arial"/>
                <a:cs typeface="Arial"/>
                <a:sym typeface="Arial"/>
              </a:rPr>
              <a:t>Geopy / </a:t>
            </a:r>
            <a:r>
              <a:rPr b="0" i="0" lang="es-AR" sz="1200" u="none" cap="none" strike="noStrike">
                <a:solidFill>
                  <a:schemeClr val="dk1"/>
                </a:solidFill>
                <a:latin typeface="Arial"/>
                <a:ea typeface="Arial"/>
                <a:cs typeface="Arial"/>
                <a:sym typeface="Arial"/>
              </a:rPr>
              <a:t>Cálculo de distancias (con lat y long).</a:t>
            </a:r>
            <a:endParaRPr b="0" i="0" sz="1200" u="none" cap="none" strike="noStrike">
              <a:solidFill>
                <a:schemeClr val="dk1"/>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200"/>
              <a:buFont typeface="Arial"/>
              <a:buNone/>
            </a:pPr>
            <a:r>
              <a:rPr b="1" i="0" lang="es-AR" sz="1200" u="none" cap="none" strike="noStrike">
                <a:solidFill>
                  <a:schemeClr val="dk1"/>
                </a:solidFill>
                <a:latin typeface="Arial"/>
                <a:ea typeface="Arial"/>
                <a:cs typeface="Arial"/>
                <a:sym typeface="Arial"/>
              </a:rPr>
              <a:t>Plotly /</a:t>
            </a:r>
            <a:r>
              <a:rPr b="0" i="0" lang="es-AR" sz="1200" u="none" cap="none" strike="noStrike">
                <a:solidFill>
                  <a:schemeClr val="dk1"/>
                </a:solidFill>
                <a:latin typeface="Arial"/>
                <a:ea typeface="Arial"/>
                <a:cs typeface="Arial"/>
                <a:sym typeface="Arial"/>
              </a:rPr>
              <a:t> Armado de gráficos interactivos.</a:t>
            </a:r>
            <a:endParaRPr b="0" i="0" sz="1200" u="none" cap="none" strike="noStrike">
              <a:solidFill>
                <a:schemeClr val="dk1"/>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200"/>
              <a:buFont typeface="Arial"/>
              <a:buNone/>
            </a:pPr>
            <a:r>
              <a:rPr b="1" i="0" lang="es-AR" sz="1200" u="none" cap="none" strike="noStrike">
                <a:solidFill>
                  <a:schemeClr val="dk1"/>
                </a:solidFill>
                <a:latin typeface="Arial"/>
                <a:ea typeface="Arial"/>
                <a:cs typeface="Arial"/>
                <a:sym typeface="Arial"/>
              </a:rPr>
              <a:t>Seaborn / </a:t>
            </a:r>
            <a:r>
              <a:rPr b="0" i="0" lang="es-AR" sz="1200" u="none" cap="none" strike="noStrike">
                <a:solidFill>
                  <a:schemeClr val="dk1"/>
                </a:solidFill>
                <a:latin typeface="Arial"/>
                <a:ea typeface="Arial"/>
                <a:cs typeface="Arial"/>
                <a:sym typeface="Arial"/>
              </a:rPr>
              <a:t> Armado de gráficos.</a:t>
            </a:r>
            <a:endParaRPr b="0" i="0" sz="1200" u="none" cap="none" strike="noStrike">
              <a:solidFill>
                <a:schemeClr val="dk1"/>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200"/>
              <a:buFont typeface="Arial"/>
              <a:buNone/>
            </a:pPr>
            <a:r>
              <a:rPr b="1" i="0" lang="es-AR" sz="1200" u="none" cap="none" strike="noStrike">
                <a:solidFill>
                  <a:schemeClr val="dk1"/>
                </a:solidFill>
                <a:highlight>
                  <a:srgbClr val="FFFFFE"/>
                </a:highlight>
                <a:latin typeface="Arial"/>
                <a:ea typeface="Arial"/>
                <a:cs typeface="Arial"/>
                <a:sym typeface="Arial"/>
              </a:rPr>
              <a:t>BeautifulSoup /</a:t>
            </a:r>
            <a:r>
              <a:rPr b="0" i="0" lang="es-AR" sz="1200" u="none" cap="none" strike="noStrike">
                <a:solidFill>
                  <a:schemeClr val="dk1"/>
                </a:solidFill>
                <a:highlight>
                  <a:srgbClr val="FFFFFE"/>
                </a:highlight>
                <a:latin typeface="Arial"/>
                <a:ea typeface="Arial"/>
                <a:cs typeface="Arial"/>
                <a:sym typeface="Arial"/>
              </a:rPr>
              <a:t> Web scrapin</a:t>
            </a:r>
            <a:r>
              <a:rPr b="0" i="0" lang="es-AR" sz="1200" u="none" cap="none" strike="noStrike">
                <a:solidFill>
                  <a:schemeClr val="dk1"/>
                </a:solidFill>
                <a:latin typeface="Arial"/>
                <a:ea typeface="Arial"/>
                <a:cs typeface="Arial"/>
                <a:sym typeface="Arial"/>
              </a:rPr>
              <a:t>g.</a:t>
            </a:r>
            <a:endParaRPr b="0" i="0" sz="1200" u="none" cap="none" strike="noStrike">
              <a:solidFill>
                <a:schemeClr val="dk1"/>
              </a:solidFill>
              <a:latin typeface="Arial"/>
              <a:ea typeface="Arial"/>
              <a:cs typeface="Arial"/>
              <a:sym typeface="Arial"/>
            </a:endParaRPr>
          </a:p>
          <a:p>
            <a:pPr indent="0" lvl="0" marL="0" marR="0" rtl="0" algn="just">
              <a:lnSpc>
                <a:spcPct val="115000"/>
              </a:lnSpc>
              <a:spcBef>
                <a:spcPts val="0"/>
              </a:spcBef>
              <a:spcAft>
                <a:spcPts val="0"/>
              </a:spcAft>
              <a:buClr>
                <a:schemeClr val="dk1"/>
              </a:buClr>
              <a:buSzPts val="1100"/>
              <a:buFont typeface="Arial"/>
              <a:buNone/>
            </a:pPr>
            <a:r>
              <a:rPr b="1" i="0" lang="es-AR" sz="1200" u="none" cap="none" strike="noStrike">
                <a:solidFill>
                  <a:schemeClr val="dk1"/>
                </a:solidFill>
                <a:latin typeface="Arial"/>
                <a:ea typeface="Arial"/>
                <a:cs typeface="Arial"/>
                <a:sym typeface="Arial"/>
              </a:rPr>
              <a:t>Request / </a:t>
            </a:r>
            <a:r>
              <a:rPr b="0" i="0" lang="es-AR" sz="1200" u="none" cap="none" strike="noStrike">
                <a:solidFill>
                  <a:schemeClr val="dk1"/>
                </a:solidFill>
                <a:latin typeface="Arial"/>
                <a:ea typeface="Arial"/>
                <a:cs typeface="Arial"/>
                <a:sym typeface="Arial"/>
              </a:rPr>
              <a:t>Consultas a API.</a:t>
            </a:r>
            <a:endParaRPr b="0" i="0" sz="1200" u="none" cap="none" strike="noStrike">
              <a:solidFill>
                <a:schemeClr val="dk1"/>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200"/>
              <a:buFont typeface="Arial"/>
              <a:buNone/>
            </a:pPr>
            <a:r>
              <a:rPr b="1" i="0" lang="es-AR" sz="1200" u="none" cap="none" strike="noStrike">
                <a:solidFill>
                  <a:schemeClr val="dk1"/>
                </a:solidFill>
                <a:latin typeface="Arial"/>
                <a:ea typeface="Arial"/>
                <a:cs typeface="Arial"/>
                <a:sym typeface="Arial"/>
              </a:rPr>
              <a:t>Pingouin /  </a:t>
            </a:r>
            <a:r>
              <a:rPr b="0" i="0" lang="es-AR" sz="1200" u="none" cap="none" strike="noStrike">
                <a:solidFill>
                  <a:schemeClr val="dk1"/>
                </a:solidFill>
                <a:latin typeface="Arial"/>
                <a:ea typeface="Arial"/>
                <a:cs typeface="Arial"/>
                <a:sym typeface="Arial"/>
              </a:rPr>
              <a:t>Análisis de correlación.</a:t>
            </a:r>
            <a:endParaRPr b="0" i="0" sz="1200" u="none" cap="none" strike="noStrike">
              <a:solidFill>
                <a:schemeClr val="dk1"/>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200"/>
              <a:buFont typeface="Arial"/>
              <a:buNone/>
            </a:pPr>
            <a:r>
              <a:rPr b="1" i="0" lang="es-AR" sz="1200" u="none" cap="none" strike="noStrike">
                <a:solidFill>
                  <a:schemeClr val="dk1"/>
                </a:solidFill>
                <a:latin typeface="Arial"/>
                <a:ea typeface="Arial"/>
                <a:cs typeface="Arial"/>
                <a:sym typeface="Arial"/>
              </a:rPr>
              <a:t>WordCloud / </a:t>
            </a:r>
            <a:r>
              <a:rPr b="0" i="0" lang="es-AR" sz="1200" u="none" cap="none" strike="noStrike">
                <a:solidFill>
                  <a:schemeClr val="dk1"/>
                </a:solidFill>
                <a:latin typeface="Arial"/>
                <a:ea typeface="Arial"/>
                <a:cs typeface="Arial"/>
                <a:sym typeface="Arial"/>
              </a:rPr>
              <a:t>Nube de palabras.</a:t>
            </a:r>
            <a:endParaRPr b="0" i="0" sz="1200" u="none" cap="none" strike="noStrike">
              <a:solidFill>
                <a:schemeClr val="dk1"/>
              </a:solidFill>
              <a:latin typeface="Arial"/>
              <a:ea typeface="Arial"/>
              <a:cs typeface="Arial"/>
              <a:sym typeface="Arial"/>
            </a:endParaRPr>
          </a:p>
          <a:p>
            <a:pPr indent="0" lvl="0" marL="0" marR="0" rtl="0" algn="just">
              <a:lnSpc>
                <a:spcPct val="115000"/>
              </a:lnSpc>
              <a:spcBef>
                <a:spcPts val="0"/>
              </a:spcBef>
              <a:spcAft>
                <a:spcPts val="0"/>
              </a:spcAft>
              <a:buClr>
                <a:schemeClr val="dk1"/>
              </a:buClr>
              <a:buSzPts val="1100"/>
              <a:buFont typeface="Arial"/>
              <a:buNone/>
            </a:pPr>
            <a:r>
              <a:rPr b="1" i="0" lang="es-AR" sz="1200" u="none" cap="none" strike="noStrike">
                <a:solidFill>
                  <a:schemeClr val="dk1"/>
                </a:solidFill>
                <a:latin typeface="Arial"/>
                <a:ea typeface="Arial"/>
                <a:cs typeface="Arial"/>
                <a:sym typeface="Arial"/>
              </a:rPr>
              <a:t>GeoCoder /</a:t>
            </a:r>
            <a:r>
              <a:rPr b="0" i="0" lang="es-AR" sz="1200" u="none" cap="none" strike="noStrike">
                <a:solidFill>
                  <a:schemeClr val="dk1"/>
                </a:solidFill>
                <a:latin typeface="Arial"/>
                <a:ea typeface="Arial"/>
                <a:cs typeface="Arial"/>
                <a:sym typeface="Arial"/>
              </a:rPr>
              <a:t> Cálculo de latitud y longitud.</a:t>
            </a:r>
            <a:endParaRPr b="0" i="0" sz="1200" u="none" cap="none" strike="noStrike">
              <a:solidFill>
                <a:schemeClr val="dk1"/>
              </a:solidFill>
              <a:latin typeface="Arial"/>
              <a:ea typeface="Arial"/>
              <a:cs typeface="Arial"/>
              <a:sym typeface="Arial"/>
            </a:endParaRPr>
          </a:p>
        </p:txBody>
      </p:sp>
      <p:sp>
        <p:nvSpPr>
          <p:cNvPr id="82" name="Google Shape;82;p2"/>
          <p:cNvSpPr txBox="1"/>
          <p:nvPr/>
        </p:nvSpPr>
        <p:spPr>
          <a:xfrm>
            <a:off x="568963" y="4932125"/>
            <a:ext cx="5589900" cy="600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es-AR" sz="1300" u="none" cap="none" strike="noStrike">
                <a:solidFill>
                  <a:schemeClr val="dk1"/>
                </a:solidFill>
                <a:latin typeface="Arial"/>
                <a:ea typeface="Arial"/>
                <a:cs typeface="Arial"/>
                <a:sym typeface="Arial"/>
              </a:rPr>
              <a:t>Notebook resumen  /</a:t>
            </a:r>
            <a:r>
              <a:rPr b="1" i="0" lang="es-AR" sz="1300" u="none" cap="none" strike="noStrike">
                <a:solidFill>
                  <a:srgbClr val="000000"/>
                </a:solidFill>
                <a:latin typeface="Arial"/>
                <a:ea typeface="Arial"/>
                <a:cs typeface="Arial"/>
                <a:sym typeface="Arial"/>
              </a:rPr>
              <a:t>/ </a:t>
            </a:r>
            <a:r>
              <a:rPr b="1" i="0" lang="es-AR" sz="1300" u="none" cap="none" strike="noStrike">
                <a:solidFill>
                  <a:srgbClr val="D5276E"/>
                </a:solidFill>
                <a:latin typeface="Arial"/>
                <a:ea typeface="Arial"/>
                <a:cs typeface="Arial"/>
                <a:sym typeface="Arial"/>
              </a:rPr>
              <a:t>L</a:t>
            </a:r>
            <a:r>
              <a:rPr b="1" i="0" lang="es-AR" sz="1300" u="none" cap="none" strike="noStrike">
                <a:solidFill>
                  <a:srgbClr val="D5276E"/>
                </a:solidFill>
                <a:uFill>
                  <a:noFill/>
                </a:uFill>
                <a:latin typeface="Arial"/>
                <a:ea typeface="Arial"/>
                <a:cs typeface="Arial"/>
                <a:sym typeface="Arial"/>
                <a:hlinkClick r:id="rId4">
                  <a:extLst>
                    <a:ext uri="{A12FA001-AC4F-418D-AE19-62706E023703}">
                      <ahyp:hlinkClr val="tx"/>
                    </a:ext>
                  </a:extLst>
                </a:hlinkClick>
              </a:rPr>
              <a:t>ink. </a:t>
            </a:r>
            <a:endParaRPr b="1" i="0" sz="1400" u="none" cap="none" strike="noStrike">
              <a:solidFill>
                <a:srgbClr val="D5276E"/>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1" i="0" lang="es-AR" sz="1400" u="none" cap="none" strike="noStrike">
                <a:solidFill>
                  <a:srgbClr val="000000"/>
                </a:solidFill>
                <a:latin typeface="Arial"/>
                <a:ea typeface="Arial"/>
                <a:cs typeface="Arial"/>
                <a:sym typeface="Arial"/>
              </a:rPr>
              <a:t>Scope de proyecto //</a:t>
            </a:r>
            <a:r>
              <a:rPr b="1" i="0" lang="es-AR" sz="1300" u="none" cap="none" strike="noStrike">
                <a:solidFill>
                  <a:srgbClr val="D5276E"/>
                </a:solidFill>
                <a:latin typeface="Arial"/>
                <a:ea typeface="Arial"/>
                <a:cs typeface="Arial"/>
                <a:sym typeface="Arial"/>
              </a:rPr>
              <a:t> </a:t>
            </a:r>
            <a:r>
              <a:rPr b="1" i="0" lang="es-AR" sz="1300" u="none" cap="none" strike="noStrike">
                <a:solidFill>
                  <a:srgbClr val="D5276E"/>
                </a:solidFill>
                <a:uFill>
                  <a:noFill/>
                </a:uFill>
                <a:latin typeface="Arial"/>
                <a:ea typeface="Arial"/>
                <a:cs typeface="Arial"/>
                <a:sym typeface="Arial"/>
                <a:hlinkClick r:id="rId5">
                  <a:extLst>
                    <a:ext uri="{A12FA001-AC4F-418D-AE19-62706E023703}">
                      <ahyp:hlinkClr val="tx"/>
                    </a:ext>
                  </a:extLst>
                </a:hlinkClick>
              </a:rPr>
              <a:t>Link</a:t>
            </a:r>
            <a:r>
              <a:rPr b="1" i="0" lang="es-AR" sz="1300" u="none" cap="none" strike="noStrike">
                <a:solidFill>
                  <a:srgbClr val="D5276E"/>
                </a:solidFill>
                <a:latin typeface="Arial"/>
                <a:ea typeface="Arial"/>
                <a:cs typeface="Arial"/>
                <a:sym typeface="Arial"/>
              </a:rPr>
              <a:t>.</a:t>
            </a:r>
            <a:endParaRPr b="1" i="0" sz="1300" u="none" cap="none" strike="noStrike">
              <a:solidFill>
                <a:srgbClr val="D5276E"/>
              </a:solidFill>
              <a:latin typeface="Arial"/>
              <a:ea typeface="Arial"/>
              <a:cs typeface="Arial"/>
              <a:sym typeface="Arial"/>
            </a:endParaRPr>
          </a:p>
        </p:txBody>
      </p:sp>
      <p:pic>
        <p:nvPicPr>
          <p:cNvPr descr="Business statistics, data collection and data processing isometric icon, finished result Free Vector" id="83" name="Google Shape;83;p2"/>
          <p:cNvPicPr preferRelativeResize="0"/>
          <p:nvPr/>
        </p:nvPicPr>
        <p:blipFill rotWithShape="1">
          <a:blip r:embed="rId6">
            <a:alphaModFix/>
          </a:blip>
          <a:srcRect b="27408" l="38769" r="38459" t="20321"/>
          <a:stretch/>
        </p:blipFill>
        <p:spPr>
          <a:xfrm>
            <a:off x="554576" y="1962810"/>
            <a:ext cx="1166700" cy="1561483"/>
          </a:xfrm>
          <a:prstGeom prst="rect">
            <a:avLst/>
          </a:prstGeom>
          <a:noFill/>
          <a:ln>
            <a:noFill/>
          </a:ln>
        </p:spPr>
      </p:pic>
      <p:sp>
        <p:nvSpPr>
          <p:cNvPr id="84" name="Google Shape;84;p2"/>
          <p:cNvSpPr txBox="1"/>
          <p:nvPr/>
        </p:nvSpPr>
        <p:spPr>
          <a:xfrm>
            <a:off x="1806088" y="1782325"/>
            <a:ext cx="4563600" cy="1877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es-AR" sz="1300" u="none" cap="none" strike="noStrike">
                <a:solidFill>
                  <a:schemeClr val="dk1"/>
                </a:solidFill>
                <a:latin typeface="Arial"/>
                <a:ea typeface="Arial"/>
                <a:cs typeface="Arial"/>
                <a:sym typeface="Arial"/>
              </a:rPr>
              <a:t>Problema a Resolver //</a:t>
            </a:r>
            <a:endParaRPr b="0" i="0" sz="13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rPr b="0" i="0" lang="es-AR" sz="1200" u="none" cap="none" strike="noStrike">
                <a:solidFill>
                  <a:schemeClr val="dk1"/>
                </a:solidFill>
                <a:latin typeface="Arial"/>
                <a:ea typeface="Arial"/>
                <a:cs typeface="Arial"/>
                <a:sym typeface="Arial"/>
              </a:rPr>
              <a:t>En el presente proyecto queremos abordar el siguiente interrogante: ¿cómo se relaciona la presencia de estaciones próximas de subte con el precio de venta (por m²) de una vivienda en la Ciudad Autónoma de Buenos Aires? A priori suponemos que es muy probable que cuanto más cercano se encuentre de un medio masivo de transporte (como el subte) el precio de venta de una propiedad debería ser mayor.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3"/>
          <p:cNvSpPr/>
          <p:nvPr/>
        </p:nvSpPr>
        <p:spPr>
          <a:xfrm>
            <a:off x="651150" y="2686273"/>
            <a:ext cx="17160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s-AR" sz="1200" u="none" cap="none" strike="noStrike">
                <a:solidFill>
                  <a:schemeClr val="dk1"/>
                </a:solidFill>
                <a:latin typeface="Calibri"/>
                <a:ea typeface="Calibri"/>
                <a:cs typeface="Calibri"/>
                <a:sym typeface="Calibri"/>
              </a:rPr>
              <a:t>DB </a:t>
            </a:r>
            <a:r>
              <a:rPr b="1" i="0" lang="es-AR" sz="1200" u="none" cap="none" strike="noStrike">
                <a:solidFill>
                  <a:srgbClr val="D5276E"/>
                </a:solidFill>
                <a:uFill>
                  <a:noFill/>
                </a:uFill>
                <a:latin typeface="Calibri"/>
                <a:ea typeface="Calibri"/>
                <a:cs typeface="Calibri"/>
                <a:sym typeface="Calibri"/>
                <a:hlinkClick r:id="rId3">
                  <a:extLst>
                    <a:ext uri="{A12FA001-AC4F-418D-AE19-62706E023703}">
                      <ahyp:hlinkClr val="tx"/>
                    </a:ext>
                  </a:extLst>
                </a:hlinkClick>
              </a:rPr>
              <a:t>Properati</a:t>
            </a:r>
            <a:endParaRPr b="1" i="0" sz="1200" u="none" cap="none" strike="noStrike">
              <a:solidFill>
                <a:srgbClr val="D5276E"/>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s-AR" sz="1200" u="none" cap="none" strike="noStrike">
                <a:solidFill>
                  <a:schemeClr val="dk1"/>
                </a:solidFill>
                <a:latin typeface="Calibri"/>
                <a:ea typeface="Calibri"/>
                <a:cs typeface="Calibri"/>
                <a:sym typeface="Calibri"/>
              </a:rPr>
              <a:t>Scraping </a:t>
            </a:r>
            <a:r>
              <a:rPr b="1" i="0" lang="es-AR" sz="1200" u="none" cap="none" strike="noStrike">
                <a:solidFill>
                  <a:srgbClr val="D5276E"/>
                </a:solidFill>
                <a:uFill>
                  <a:noFill/>
                </a:uFill>
                <a:latin typeface="Calibri"/>
                <a:ea typeface="Calibri"/>
                <a:cs typeface="Calibri"/>
                <a:sym typeface="Calibri"/>
                <a:hlinkClick r:id="rId4">
                  <a:extLst>
                    <a:ext uri="{A12FA001-AC4F-418D-AE19-62706E023703}">
                      <ahyp:hlinkClr val="tx"/>
                    </a:ext>
                  </a:extLst>
                </a:hlinkClick>
              </a:rPr>
              <a:t>Argenprop</a:t>
            </a:r>
            <a:endParaRPr b="1" i="0" sz="1200" u="none" cap="none" strike="noStrike">
              <a:solidFill>
                <a:srgbClr val="D5276E"/>
              </a:solidFill>
              <a:latin typeface="Calibri"/>
              <a:ea typeface="Calibri"/>
              <a:cs typeface="Calibri"/>
              <a:sym typeface="Calibri"/>
            </a:endParaRPr>
          </a:p>
        </p:txBody>
      </p:sp>
      <p:sp>
        <p:nvSpPr>
          <p:cNvPr id="90" name="Google Shape;90;p3"/>
          <p:cNvSpPr/>
          <p:nvPr/>
        </p:nvSpPr>
        <p:spPr>
          <a:xfrm>
            <a:off x="0" y="0"/>
            <a:ext cx="6408000" cy="648000"/>
          </a:xfrm>
          <a:prstGeom prst="rect">
            <a:avLst/>
          </a:prstGeom>
          <a:solidFill>
            <a:srgbClr val="C0C0C0"/>
          </a:solidFill>
          <a:ln cap="flat" cmpd="sng" w="9525">
            <a:solidFill>
              <a:srgbClr val="C0C0C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1" name="Google Shape;91;p3"/>
          <p:cNvPicPr preferRelativeResize="0"/>
          <p:nvPr/>
        </p:nvPicPr>
        <p:blipFill rotWithShape="1">
          <a:blip r:embed="rId5">
            <a:alphaModFix/>
          </a:blip>
          <a:srcRect b="25254" l="0" r="0" t="25878"/>
          <a:stretch/>
        </p:blipFill>
        <p:spPr>
          <a:xfrm>
            <a:off x="6624000" y="144360"/>
            <a:ext cx="1596960" cy="575640"/>
          </a:xfrm>
          <a:prstGeom prst="rect">
            <a:avLst/>
          </a:prstGeom>
          <a:noFill/>
          <a:ln>
            <a:noFill/>
          </a:ln>
        </p:spPr>
      </p:pic>
      <p:sp>
        <p:nvSpPr>
          <p:cNvPr id="92" name="Google Shape;92;p3"/>
          <p:cNvSpPr txBox="1"/>
          <p:nvPr/>
        </p:nvSpPr>
        <p:spPr>
          <a:xfrm>
            <a:off x="6624000" y="612000"/>
            <a:ext cx="3528000" cy="578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0" i="0" lang="es-AR" sz="1800" u="none" cap="none" strike="noStrike">
                <a:solidFill>
                  <a:srgbClr val="000000"/>
                </a:solidFill>
                <a:latin typeface="Arial"/>
                <a:ea typeface="Arial"/>
                <a:cs typeface="Arial"/>
                <a:sym typeface="Arial"/>
              </a:rPr>
              <a:t>Python Data Analytics</a:t>
            </a:r>
            <a:endParaRPr b="0" i="0" sz="1800" u="none" cap="none" strike="noStrike">
              <a:solidFill>
                <a:srgbClr val="000000"/>
              </a:solidFill>
              <a:latin typeface="Arial"/>
              <a:ea typeface="Arial"/>
              <a:cs typeface="Arial"/>
              <a:sym typeface="Arial"/>
            </a:endParaRPr>
          </a:p>
        </p:txBody>
      </p:sp>
      <p:sp>
        <p:nvSpPr>
          <p:cNvPr id="93" name="Google Shape;93;p3"/>
          <p:cNvSpPr txBox="1"/>
          <p:nvPr/>
        </p:nvSpPr>
        <p:spPr>
          <a:xfrm>
            <a:off x="547560" y="324000"/>
            <a:ext cx="4492500" cy="596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1" i="0" lang="es-AR" sz="1800" u="none" cap="none" strike="noStrike">
                <a:solidFill>
                  <a:srgbClr val="FFFFFF"/>
                </a:solidFill>
                <a:latin typeface="Arial"/>
                <a:ea typeface="Arial"/>
                <a:cs typeface="Arial"/>
                <a:sym typeface="Arial"/>
              </a:rPr>
              <a:t>Metodología ///</a:t>
            </a:r>
            <a:endParaRPr b="0" i="0" sz="1800" u="none" cap="none" strike="noStrike">
              <a:solidFill>
                <a:srgbClr val="000000"/>
              </a:solidFill>
              <a:latin typeface="Arial"/>
              <a:ea typeface="Arial"/>
              <a:cs typeface="Arial"/>
              <a:sym typeface="Arial"/>
            </a:endParaRPr>
          </a:p>
        </p:txBody>
      </p:sp>
      <p:sp>
        <p:nvSpPr>
          <p:cNvPr id="94" name="Google Shape;94;p3"/>
          <p:cNvSpPr txBox="1"/>
          <p:nvPr/>
        </p:nvSpPr>
        <p:spPr>
          <a:xfrm>
            <a:off x="576000" y="777600"/>
            <a:ext cx="4824000" cy="513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600"/>
              <a:buFont typeface="Arial"/>
              <a:buNone/>
            </a:pPr>
            <a:r>
              <a:rPr b="1" i="0" lang="es-AR" sz="1600" u="none" cap="none" strike="noStrike">
                <a:solidFill>
                  <a:srgbClr val="000000"/>
                </a:solidFill>
                <a:latin typeface="Arial"/>
                <a:ea typeface="Arial"/>
                <a:cs typeface="Arial"/>
                <a:sym typeface="Arial"/>
              </a:rPr>
              <a:t>1 / Análisis de los datos - Workflow ///</a:t>
            </a:r>
            <a:endParaRPr b="0" i="0" sz="1600" u="none" cap="none" strike="noStrike">
              <a:solidFill>
                <a:srgbClr val="000000"/>
              </a:solidFill>
              <a:latin typeface="Arial"/>
              <a:ea typeface="Arial"/>
              <a:cs typeface="Arial"/>
              <a:sym typeface="Arial"/>
            </a:endParaRPr>
          </a:p>
        </p:txBody>
      </p:sp>
      <p:pic>
        <p:nvPicPr>
          <p:cNvPr descr="Business statistics, data collection and data processing isometric icon, finished result Free Vector" id="95" name="Google Shape;95;p3"/>
          <p:cNvPicPr preferRelativeResize="0"/>
          <p:nvPr/>
        </p:nvPicPr>
        <p:blipFill rotWithShape="1">
          <a:blip r:embed="rId6">
            <a:alphaModFix/>
          </a:blip>
          <a:srcRect b="26575" l="0" r="64077" t="13622"/>
          <a:stretch/>
        </p:blipFill>
        <p:spPr>
          <a:xfrm>
            <a:off x="945153" y="1128827"/>
            <a:ext cx="1410963" cy="1369642"/>
          </a:xfrm>
          <a:prstGeom prst="rect">
            <a:avLst/>
          </a:prstGeom>
          <a:noFill/>
          <a:ln>
            <a:noFill/>
          </a:ln>
        </p:spPr>
      </p:pic>
      <p:pic>
        <p:nvPicPr>
          <p:cNvPr descr="Business statistics, data collection and data processing isometric icon, finished result Free Vector" id="96" name="Google Shape;96;p3"/>
          <p:cNvPicPr preferRelativeResize="0"/>
          <p:nvPr/>
        </p:nvPicPr>
        <p:blipFill rotWithShape="1">
          <a:blip r:embed="rId6">
            <a:alphaModFix/>
          </a:blip>
          <a:srcRect b="27408" l="38769" r="38459" t="20321"/>
          <a:stretch/>
        </p:blipFill>
        <p:spPr>
          <a:xfrm>
            <a:off x="4370571" y="1723478"/>
            <a:ext cx="941435" cy="1260000"/>
          </a:xfrm>
          <a:prstGeom prst="rect">
            <a:avLst/>
          </a:prstGeom>
          <a:noFill/>
          <a:ln>
            <a:noFill/>
          </a:ln>
        </p:spPr>
      </p:pic>
      <p:pic>
        <p:nvPicPr>
          <p:cNvPr descr="Business statistics, data collection and data processing isometric icon, finished result Free Vector" id="97" name="Google Shape;97;p3"/>
          <p:cNvPicPr preferRelativeResize="0"/>
          <p:nvPr/>
        </p:nvPicPr>
        <p:blipFill rotWithShape="1">
          <a:blip r:embed="rId6">
            <a:alphaModFix/>
          </a:blip>
          <a:srcRect b="25832" l="63837" r="7206" t="20325"/>
          <a:stretch/>
        </p:blipFill>
        <p:spPr>
          <a:xfrm>
            <a:off x="6973915" y="2255034"/>
            <a:ext cx="1116455" cy="1210449"/>
          </a:xfrm>
          <a:prstGeom prst="rect">
            <a:avLst/>
          </a:prstGeom>
          <a:noFill/>
          <a:ln>
            <a:noFill/>
          </a:ln>
        </p:spPr>
      </p:pic>
      <p:pic>
        <p:nvPicPr>
          <p:cNvPr descr="Cubo y fregona" id="98" name="Google Shape;98;p3"/>
          <p:cNvPicPr preferRelativeResize="0"/>
          <p:nvPr/>
        </p:nvPicPr>
        <p:blipFill rotWithShape="1">
          <a:blip r:embed="rId7">
            <a:alphaModFix/>
          </a:blip>
          <a:srcRect b="0" l="0" r="0" t="0"/>
          <a:stretch/>
        </p:blipFill>
        <p:spPr>
          <a:xfrm>
            <a:off x="2484096" y="2931601"/>
            <a:ext cx="274864" cy="274864"/>
          </a:xfrm>
          <a:prstGeom prst="rect">
            <a:avLst/>
          </a:prstGeom>
          <a:noFill/>
          <a:ln>
            <a:noFill/>
          </a:ln>
        </p:spPr>
      </p:pic>
      <p:pic>
        <p:nvPicPr>
          <p:cNvPr descr="Mano abierta con planta" id="99" name="Google Shape;99;p3"/>
          <p:cNvPicPr preferRelativeResize="0"/>
          <p:nvPr/>
        </p:nvPicPr>
        <p:blipFill rotWithShape="1">
          <a:blip r:embed="rId8">
            <a:alphaModFix/>
          </a:blip>
          <a:srcRect b="0" l="0" r="0" t="0"/>
          <a:stretch/>
        </p:blipFill>
        <p:spPr>
          <a:xfrm>
            <a:off x="2479341" y="4558668"/>
            <a:ext cx="274864" cy="274864"/>
          </a:xfrm>
          <a:prstGeom prst="rect">
            <a:avLst/>
          </a:prstGeom>
          <a:noFill/>
          <a:ln>
            <a:noFill/>
          </a:ln>
        </p:spPr>
      </p:pic>
      <p:sp>
        <p:nvSpPr>
          <p:cNvPr id="100" name="Google Shape;100;p3"/>
          <p:cNvSpPr/>
          <p:nvPr/>
        </p:nvSpPr>
        <p:spPr>
          <a:xfrm>
            <a:off x="411916" y="1232962"/>
            <a:ext cx="1191000" cy="1077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s-AR" sz="1600" u="none" cap="none" strike="noStrike">
                <a:solidFill>
                  <a:schemeClr val="dk1"/>
                </a:solidFill>
                <a:latin typeface="Calibri"/>
                <a:ea typeface="Calibri"/>
                <a:cs typeface="Calibri"/>
                <a:sym typeface="Calibri"/>
              </a:rPr>
              <a:t>1.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s-AR" sz="1600" u="none" cap="none" strike="noStrike">
                <a:solidFill>
                  <a:schemeClr val="dk1"/>
                </a:solidFill>
                <a:latin typeface="Calibri"/>
                <a:ea typeface="Calibri"/>
                <a:cs typeface="Calibri"/>
                <a:sym typeface="Calibri"/>
              </a:rPr>
              <a:t>Integración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s-AR" sz="1600" u="none" cap="none" strike="noStrike">
                <a:solidFill>
                  <a:schemeClr val="dk1"/>
                </a:solidFill>
                <a:latin typeface="Calibri"/>
                <a:ea typeface="Calibri"/>
                <a:cs typeface="Calibri"/>
                <a:sym typeface="Calibri"/>
              </a:rPr>
              <a:t>de los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s-AR" sz="1600" u="none" cap="none" strike="noStrike">
                <a:solidFill>
                  <a:schemeClr val="dk1"/>
                </a:solidFill>
                <a:latin typeface="Calibri"/>
                <a:ea typeface="Calibri"/>
                <a:cs typeface="Calibri"/>
                <a:sym typeface="Calibri"/>
              </a:rPr>
              <a:t>Datos</a:t>
            </a:r>
            <a:endParaRPr b="0" i="0" sz="1400" u="none" cap="none" strike="noStrike">
              <a:solidFill>
                <a:srgbClr val="000000"/>
              </a:solidFill>
              <a:latin typeface="Arial"/>
              <a:ea typeface="Arial"/>
              <a:cs typeface="Arial"/>
              <a:sym typeface="Arial"/>
            </a:endParaRPr>
          </a:p>
        </p:txBody>
      </p:sp>
      <p:pic>
        <p:nvPicPr>
          <p:cNvPr descr="Base de datos" id="101" name="Google Shape;101;p3"/>
          <p:cNvPicPr preferRelativeResize="0"/>
          <p:nvPr/>
        </p:nvPicPr>
        <p:blipFill rotWithShape="1">
          <a:blip r:embed="rId9">
            <a:alphaModFix/>
          </a:blip>
          <a:srcRect b="0" l="0" r="0" t="0"/>
          <a:stretch/>
        </p:blipFill>
        <p:spPr>
          <a:xfrm>
            <a:off x="394758" y="2717077"/>
            <a:ext cx="303171" cy="303171"/>
          </a:xfrm>
          <a:prstGeom prst="rect">
            <a:avLst/>
          </a:prstGeom>
          <a:noFill/>
          <a:ln>
            <a:noFill/>
          </a:ln>
        </p:spPr>
      </p:pic>
      <p:sp>
        <p:nvSpPr>
          <p:cNvPr id="102" name="Google Shape;102;p3"/>
          <p:cNvSpPr/>
          <p:nvPr/>
        </p:nvSpPr>
        <p:spPr>
          <a:xfrm>
            <a:off x="2750157" y="2881180"/>
            <a:ext cx="2331300" cy="2631600"/>
          </a:xfrm>
          <a:prstGeom prst="rect">
            <a:avLst/>
          </a:prstGeom>
          <a:noFill/>
          <a:ln>
            <a:noFill/>
          </a:ln>
        </p:spPr>
        <p:txBody>
          <a:bodyPr anchorCtr="0" anchor="t" bIns="45700" lIns="91425" spcFirstLastPara="1" rIns="91425" wrap="square" tIns="45700">
            <a:noAutofit/>
          </a:bodyPr>
          <a:lstStyle/>
          <a:p>
            <a:pPr indent="0" lvl="1" marL="0" marR="0" rtl="0" algn="just">
              <a:lnSpc>
                <a:spcPct val="100000"/>
              </a:lnSpc>
              <a:spcBef>
                <a:spcPts val="0"/>
              </a:spcBef>
              <a:spcAft>
                <a:spcPts val="0"/>
              </a:spcAft>
              <a:buClr>
                <a:srgbClr val="000000"/>
              </a:buClr>
              <a:buSzPts val="1100"/>
              <a:buFont typeface="Arial"/>
              <a:buNone/>
            </a:pPr>
            <a:r>
              <a:rPr b="0" i="0" lang="es-AR" sz="1100" u="none" cap="none" strike="noStrike">
                <a:solidFill>
                  <a:schemeClr val="dk1"/>
                </a:solidFill>
                <a:latin typeface="Calibri"/>
                <a:ea typeface="Calibri"/>
                <a:cs typeface="Calibri"/>
                <a:sym typeface="Calibri"/>
              </a:rPr>
              <a:t>Limpieza de la base de datos: eliminación de datos faltantes y corrección de datos. Tratamiento de Outliers.</a:t>
            </a:r>
            <a:endParaRPr b="0" i="0" sz="1100" u="none" cap="none" strike="noStrike">
              <a:solidFill>
                <a:schemeClr val="dk1"/>
              </a:solidFill>
              <a:latin typeface="Calibri"/>
              <a:ea typeface="Calibri"/>
              <a:cs typeface="Calibri"/>
              <a:sym typeface="Calibri"/>
            </a:endParaRPr>
          </a:p>
          <a:p>
            <a:pPr indent="0" lvl="1" marL="0" marR="0" rtl="0" algn="just">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100"/>
              <a:buFont typeface="Arial"/>
              <a:buNone/>
            </a:pPr>
            <a:r>
              <a:rPr b="0" i="0" lang="es-AR" sz="1100" u="none" cap="none" strike="noStrike">
                <a:solidFill>
                  <a:schemeClr val="dk1"/>
                </a:solidFill>
                <a:latin typeface="Calibri"/>
                <a:ea typeface="Calibri"/>
                <a:cs typeface="Calibri"/>
                <a:sym typeface="Calibri"/>
              </a:rPr>
              <a:t>Limitación del análisis a los departamentos en venta entre 1 y 3 amb en Capital Federal publicados en el 1Q2020.</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100"/>
              <a:buFont typeface="Arial"/>
              <a:buNone/>
            </a:pPr>
            <a:r>
              <a:rPr b="0" i="0" lang="es-AR" sz="1100" u="none" cap="none" strike="noStrike">
                <a:solidFill>
                  <a:schemeClr val="dk1"/>
                </a:solidFill>
                <a:latin typeface="Calibri"/>
                <a:ea typeface="Calibri"/>
                <a:cs typeface="Calibri"/>
                <a:sym typeface="Calibri"/>
              </a:rPr>
              <a:t>Creación de variables: </a:t>
            </a:r>
            <a:endParaRPr b="0" i="0" sz="1400" u="none" cap="none" strike="noStrike">
              <a:solidFill>
                <a:srgbClr val="000000"/>
              </a:solidFill>
              <a:latin typeface="Arial"/>
              <a:ea typeface="Arial"/>
              <a:cs typeface="Arial"/>
              <a:sym typeface="Arial"/>
            </a:endParaRPr>
          </a:p>
          <a:p>
            <a:pPr indent="-171450" lvl="3" marL="171450" marR="0" rtl="0" algn="just">
              <a:lnSpc>
                <a:spcPct val="100000"/>
              </a:lnSpc>
              <a:spcBef>
                <a:spcPts val="0"/>
              </a:spcBef>
              <a:spcAft>
                <a:spcPts val="0"/>
              </a:spcAft>
              <a:buClr>
                <a:srgbClr val="000000"/>
              </a:buClr>
              <a:buSzPts val="1100"/>
              <a:buFont typeface="Arial"/>
              <a:buChar char="•"/>
            </a:pPr>
            <a:r>
              <a:rPr b="0" i="0" lang="es-AR" sz="1100" u="none" cap="none" strike="noStrike">
                <a:solidFill>
                  <a:schemeClr val="dk1"/>
                </a:solidFill>
                <a:latin typeface="Calibri"/>
                <a:ea typeface="Calibri"/>
                <a:cs typeface="Calibri"/>
                <a:sym typeface="Calibri"/>
              </a:rPr>
              <a:t>Distancia al subte más cercano</a:t>
            </a:r>
            <a:endParaRPr b="0" i="0" sz="1400" u="none" cap="none" strike="noStrike">
              <a:solidFill>
                <a:srgbClr val="000000"/>
              </a:solidFill>
              <a:latin typeface="Arial"/>
              <a:ea typeface="Arial"/>
              <a:cs typeface="Arial"/>
              <a:sym typeface="Arial"/>
            </a:endParaRPr>
          </a:p>
          <a:p>
            <a:pPr indent="-171450" lvl="3" marL="171450" marR="0" rtl="0" algn="just">
              <a:lnSpc>
                <a:spcPct val="100000"/>
              </a:lnSpc>
              <a:spcBef>
                <a:spcPts val="0"/>
              </a:spcBef>
              <a:spcAft>
                <a:spcPts val="0"/>
              </a:spcAft>
              <a:buClr>
                <a:srgbClr val="000000"/>
              </a:buClr>
              <a:buSzPts val="1100"/>
              <a:buFont typeface="Arial"/>
              <a:buChar char="•"/>
            </a:pPr>
            <a:r>
              <a:rPr b="0" i="0" lang="es-AR" sz="1100" u="none" cap="none" strike="noStrike">
                <a:solidFill>
                  <a:schemeClr val="dk1"/>
                </a:solidFill>
                <a:latin typeface="Calibri"/>
                <a:ea typeface="Calibri"/>
                <a:cs typeface="Calibri"/>
                <a:sym typeface="Calibri"/>
              </a:rPr>
              <a:t>Estación de subte más cercana</a:t>
            </a:r>
            <a:endParaRPr b="0" i="0" sz="1400" u="none" cap="none" strike="noStrike">
              <a:solidFill>
                <a:srgbClr val="000000"/>
              </a:solidFill>
              <a:latin typeface="Arial"/>
              <a:ea typeface="Arial"/>
              <a:cs typeface="Arial"/>
              <a:sym typeface="Arial"/>
            </a:endParaRPr>
          </a:p>
          <a:p>
            <a:pPr indent="-171450" lvl="3" marL="171450" marR="0" rtl="0" algn="just">
              <a:lnSpc>
                <a:spcPct val="100000"/>
              </a:lnSpc>
              <a:spcBef>
                <a:spcPts val="0"/>
              </a:spcBef>
              <a:spcAft>
                <a:spcPts val="0"/>
              </a:spcAft>
              <a:buClr>
                <a:srgbClr val="000000"/>
              </a:buClr>
              <a:buSzPts val="1100"/>
              <a:buFont typeface="Arial"/>
              <a:buChar char="•"/>
            </a:pPr>
            <a:r>
              <a:rPr b="0" i="0" lang="es-AR" sz="1100" u="none" cap="none" strike="noStrike">
                <a:solidFill>
                  <a:schemeClr val="dk1"/>
                </a:solidFill>
                <a:latin typeface="Calibri"/>
                <a:ea typeface="Calibri"/>
                <a:cs typeface="Calibri"/>
                <a:sym typeface="Calibri"/>
              </a:rPr>
              <a:t>Precio m2</a:t>
            </a:r>
            <a:endParaRPr b="0" i="0" sz="1400" u="none" cap="none" strike="noStrike">
              <a:solidFill>
                <a:srgbClr val="000000"/>
              </a:solidFill>
              <a:latin typeface="Arial"/>
              <a:ea typeface="Arial"/>
              <a:cs typeface="Arial"/>
              <a:sym typeface="Arial"/>
            </a:endParaRPr>
          </a:p>
          <a:p>
            <a:pPr indent="-101600" lvl="3" marL="17145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p:txBody>
      </p:sp>
      <p:sp>
        <p:nvSpPr>
          <p:cNvPr id="103" name="Google Shape;103;p3"/>
          <p:cNvSpPr/>
          <p:nvPr/>
        </p:nvSpPr>
        <p:spPr>
          <a:xfrm>
            <a:off x="456582" y="3161225"/>
            <a:ext cx="1910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s-AR" sz="1200" u="none" cap="none" strike="noStrike">
                <a:solidFill>
                  <a:schemeClr val="dk1"/>
                </a:solidFill>
                <a:latin typeface="Calibri"/>
                <a:ea typeface="Calibri"/>
                <a:cs typeface="Calibri"/>
                <a:sym typeface="Calibri"/>
              </a:rPr>
              <a:t>GeoDataframes del Gobierno de la Ciudad:</a:t>
            </a:r>
            <a:endParaRPr b="0" i="0" sz="14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
        <p:nvSpPr>
          <p:cNvPr id="104" name="Google Shape;104;p3"/>
          <p:cNvSpPr/>
          <p:nvPr/>
        </p:nvSpPr>
        <p:spPr>
          <a:xfrm>
            <a:off x="2714534" y="1739741"/>
            <a:ext cx="1951800" cy="1077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s-AR" sz="1600" u="none" cap="none" strike="noStrike">
                <a:solidFill>
                  <a:schemeClr val="dk1"/>
                </a:solidFill>
                <a:latin typeface="Calibri"/>
                <a:ea typeface="Calibri"/>
                <a:cs typeface="Calibri"/>
                <a:sym typeface="Calibri"/>
              </a:rPr>
              <a:t>2.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s-AR" sz="1600" u="none" cap="none" strike="noStrike">
                <a:solidFill>
                  <a:schemeClr val="dk1"/>
                </a:solidFill>
                <a:latin typeface="Calibri"/>
                <a:ea typeface="Calibri"/>
                <a:cs typeface="Calibri"/>
                <a:sym typeface="Calibri"/>
              </a:rPr>
              <a:t>Preparación y transformación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s-AR" sz="1600" u="none" cap="none" strike="noStrike">
                <a:solidFill>
                  <a:schemeClr val="dk1"/>
                </a:solidFill>
                <a:latin typeface="Calibri"/>
                <a:ea typeface="Calibri"/>
                <a:cs typeface="Calibri"/>
                <a:sym typeface="Calibri"/>
              </a:rPr>
              <a:t>de los Datos</a:t>
            </a:r>
            <a:endParaRPr b="0" i="0" sz="1400" u="none" cap="none" strike="noStrike">
              <a:solidFill>
                <a:srgbClr val="000000"/>
              </a:solidFill>
              <a:latin typeface="Arial"/>
              <a:ea typeface="Arial"/>
              <a:cs typeface="Arial"/>
              <a:sym typeface="Arial"/>
            </a:endParaRPr>
          </a:p>
        </p:txBody>
      </p:sp>
      <p:sp>
        <p:nvSpPr>
          <p:cNvPr id="105" name="Google Shape;105;p3"/>
          <p:cNvSpPr/>
          <p:nvPr/>
        </p:nvSpPr>
        <p:spPr>
          <a:xfrm>
            <a:off x="5625491" y="2257538"/>
            <a:ext cx="1735800" cy="1077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s-AR" sz="1600" u="none" cap="none" strike="noStrike">
                <a:solidFill>
                  <a:schemeClr val="dk1"/>
                </a:solidFill>
                <a:latin typeface="Calibri"/>
                <a:ea typeface="Calibri"/>
                <a:cs typeface="Calibri"/>
                <a:sym typeface="Calibri"/>
              </a:rPr>
              <a:t>3.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s-AR" sz="1600" u="none" cap="none" strike="noStrike">
                <a:solidFill>
                  <a:schemeClr val="dk1"/>
                </a:solidFill>
                <a:latin typeface="Calibri"/>
                <a:ea typeface="Calibri"/>
                <a:cs typeface="Calibri"/>
                <a:sym typeface="Calibri"/>
              </a:rPr>
              <a:t>Visualización y Análisis de los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s-AR" sz="1600" u="none" cap="none" strike="noStrike">
                <a:solidFill>
                  <a:schemeClr val="dk1"/>
                </a:solidFill>
                <a:latin typeface="Calibri"/>
                <a:ea typeface="Calibri"/>
                <a:cs typeface="Calibri"/>
                <a:sym typeface="Calibri"/>
              </a:rPr>
              <a:t>Datos</a:t>
            </a:r>
            <a:endParaRPr b="0" i="0" sz="1400" u="none" cap="none" strike="noStrike">
              <a:solidFill>
                <a:srgbClr val="000000"/>
              </a:solidFill>
              <a:latin typeface="Arial"/>
              <a:ea typeface="Arial"/>
              <a:cs typeface="Arial"/>
              <a:sym typeface="Arial"/>
            </a:endParaRPr>
          </a:p>
        </p:txBody>
      </p:sp>
      <p:sp>
        <p:nvSpPr>
          <p:cNvPr id="106" name="Google Shape;106;p3"/>
          <p:cNvSpPr/>
          <p:nvPr/>
        </p:nvSpPr>
        <p:spPr>
          <a:xfrm>
            <a:off x="8430203" y="2962209"/>
            <a:ext cx="15069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AR" sz="1800" u="none" cap="none" strike="noStrike">
                <a:solidFill>
                  <a:schemeClr val="dk1"/>
                </a:solidFill>
                <a:latin typeface="Calibri"/>
                <a:ea typeface="Calibri"/>
                <a:cs typeface="Calibri"/>
                <a:sym typeface="Calibri"/>
              </a:rPr>
              <a:t>4.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AR" sz="1800" u="none" cap="none" strike="noStrike">
                <a:solidFill>
                  <a:schemeClr val="dk1"/>
                </a:solidFill>
                <a:latin typeface="Calibri"/>
                <a:ea typeface="Calibri"/>
                <a:cs typeface="Calibri"/>
                <a:sym typeface="Calibri"/>
              </a:rPr>
              <a:t>Conclusiones</a:t>
            </a:r>
            <a:endParaRPr b="0" i="0" sz="1400" u="none" cap="none" strike="noStrike">
              <a:solidFill>
                <a:srgbClr val="000000"/>
              </a:solidFill>
              <a:latin typeface="Arial"/>
              <a:ea typeface="Arial"/>
              <a:cs typeface="Arial"/>
              <a:sym typeface="Arial"/>
            </a:endParaRPr>
          </a:p>
        </p:txBody>
      </p:sp>
      <p:pic>
        <p:nvPicPr>
          <p:cNvPr descr="Filtro" id="107" name="Google Shape;107;p3"/>
          <p:cNvPicPr preferRelativeResize="0"/>
          <p:nvPr/>
        </p:nvPicPr>
        <p:blipFill rotWithShape="1">
          <a:blip r:embed="rId10">
            <a:alphaModFix/>
          </a:blip>
          <a:srcRect b="0" l="0" r="0" t="0"/>
          <a:stretch/>
        </p:blipFill>
        <p:spPr>
          <a:xfrm>
            <a:off x="2480605" y="3766120"/>
            <a:ext cx="273600" cy="273600"/>
          </a:xfrm>
          <a:prstGeom prst="rect">
            <a:avLst/>
          </a:prstGeom>
          <a:noFill/>
          <a:ln>
            <a:noFill/>
          </a:ln>
        </p:spPr>
      </p:pic>
      <p:sp>
        <p:nvSpPr>
          <p:cNvPr id="108" name="Google Shape;108;p3"/>
          <p:cNvSpPr/>
          <p:nvPr/>
        </p:nvSpPr>
        <p:spPr>
          <a:xfrm>
            <a:off x="5924668" y="3707451"/>
            <a:ext cx="2331300" cy="1107900"/>
          </a:xfrm>
          <a:prstGeom prst="rect">
            <a:avLst/>
          </a:prstGeom>
          <a:noFill/>
          <a:ln>
            <a:noFill/>
          </a:ln>
        </p:spPr>
        <p:txBody>
          <a:bodyPr anchorCtr="0" anchor="t" bIns="45700" lIns="91425" spcFirstLastPara="1" rIns="91425" wrap="square" tIns="45700">
            <a:noAutofit/>
          </a:bodyPr>
          <a:lstStyle/>
          <a:p>
            <a:pPr indent="0" lvl="1" marL="0" marR="0" rtl="0" algn="l">
              <a:lnSpc>
                <a:spcPct val="100000"/>
              </a:lnSpc>
              <a:spcBef>
                <a:spcPts val="0"/>
              </a:spcBef>
              <a:spcAft>
                <a:spcPts val="0"/>
              </a:spcAft>
              <a:buClr>
                <a:srgbClr val="000000"/>
              </a:buClr>
              <a:buSzPts val="1100"/>
              <a:buFont typeface="Arial"/>
              <a:buNone/>
            </a:pPr>
            <a:r>
              <a:rPr b="0" i="0" lang="es-AR" sz="1100" u="none" cap="none" strike="noStrike">
                <a:solidFill>
                  <a:schemeClr val="dk1"/>
                </a:solidFill>
                <a:latin typeface="Calibri"/>
                <a:ea typeface="Calibri"/>
                <a:cs typeface="Calibri"/>
                <a:sym typeface="Calibri"/>
              </a:rPr>
              <a:t>Visualización de la información.</a:t>
            </a:r>
            <a:endParaRPr b="0" i="0" sz="14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1" marL="0" marR="0" rtl="0" algn="l">
              <a:lnSpc>
                <a:spcPct val="100000"/>
              </a:lnSpc>
              <a:spcBef>
                <a:spcPts val="0"/>
              </a:spcBef>
              <a:spcAft>
                <a:spcPts val="0"/>
              </a:spcAft>
              <a:buClr>
                <a:srgbClr val="000000"/>
              </a:buClr>
              <a:buSzPts val="1100"/>
              <a:buFont typeface="Arial"/>
              <a:buNone/>
            </a:pPr>
            <a:r>
              <a:rPr b="0" i="0" lang="es-AR" sz="1100" u="none" cap="none" strike="noStrike">
                <a:solidFill>
                  <a:schemeClr val="dk1"/>
                </a:solidFill>
                <a:latin typeface="Calibri"/>
                <a:ea typeface="Calibri"/>
                <a:cs typeface="Calibri"/>
                <a:sym typeface="Calibri"/>
              </a:rPr>
              <a:t>Creación de mapas.</a:t>
            </a:r>
            <a:endParaRPr b="0" i="0" sz="14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s-AR" sz="1100" u="none" cap="none" strike="noStrike">
                <a:solidFill>
                  <a:schemeClr val="dk1"/>
                </a:solidFill>
                <a:latin typeface="Calibri"/>
                <a:ea typeface="Calibri"/>
                <a:cs typeface="Calibri"/>
                <a:sym typeface="Calibri"/>
              </a:rPr>
              <a:t>Análisis de Correlación.</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s-AR" sz="1100" u="none" cap="none" strike="noStrike">
                <a:solidFill>
                  <a:schemeClr val="dk1"/>
                </a:solidFill>
                <a:latin typeface="Calibri"/>
                <a:ea typeface="Calibri"/>
                <a:cs typeface="Calibri"/>
                <a:sym typeface="Calibri"/>
              </a:rPr>
              <a:t>Nube de palabras.</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p:txBody>
      </p:sp>
      <p:pic>
        <p:nvPicPr>
          <p:cNvPr descr="Gráfico de barras" id="109" name="Google Shape;109;p3"/>
          <p:cNvPicPr preferRelativeResize="0"/>
          <p:nvPr/>
        </p:nvPicPr>
        <p:blipFill rotWithShape="1">
          <a:blip r:embed="rId11">
            <a:alphaModFix/>
          </a:blip>
          <a:srcRect b="0" l="0" r="0" t="0"/>
          <a:stretch/>
        </p:blipFill>
        <p:spPr>
          <a:xfrm>
            <a:off x="5688716" y="3693667"/>
            <a:ext cx="273600" cy="273600"/>
          </a:xfrm>
          <a:prstGeom prst="rect">
            <a:avLst/>
          </a:prstGeom>
          <a:noFill/>
          <a:ln>
            <a:noFill/>
          </a:ln>
        </p:spPr>
      </p:pic>
      <p:pic>
        <p:nvPicPr>
          <p:cNvPr descr="Investigación" id="110" name="Google Shape;110;p3"/>
          <p:cNvPicPr preferRelativeResize="0"/>
          <p:nvPr/>
        </p:nvPicPr>
        <p:blipFill rotWithShape="1">
          <a:blip r:embed="rId12">
            <a:alphaModFix/>
          </a:blip>
          <a:srcRect b="0" l="0" r="0" t="0"/>
          <a:stretch/>
        </p:blipFill>
        <p:spPr>
          <a:xfrm>
            <a:off x="5688716" y="4044268"/>
            <a:ext cx="273600" cy="273600"/>
          </a:xfrm>
          <a:prstGeom prst="rect">
            <a:avLst/>
          </a:prstGeom>
          <a:noFill/>
          <a:ln>
            <a:noFill/>
          </a:ln>
        </p:spPr>
      </p:pic>
      <p:pic>
        <p:nvPicPr>
          <p:cNvPr descr="Mapa con marcador" id="111" name="Google Shape;111;p3"/>
          <p:cNvPicPr preferRelativeResize="0"/>
          <p:nvPr/>
        </p:nvPicPr>
        <p:blipFill rotWithShape="1">
          <a:blip r:embed="rId13">
            <a:alphaModFix/>
          </a:blip>
          <a:srcRect b="0" l="0" r="0" t="0"/>
          <a:stretch/>
        </p:blipFill>
        <p:spPr>
          <a:xfrm>
            <a:off x="5688716" y="4387533"/>
            <a:ext cx="273600" cy="273600"/>
          </a:xfrm>
          <a:prstGeom prst="rect">
            <a:avLst/>
          </a:prstGeom>
          <a:noFill/>
          <a:ln>
            <a:noFill/>
          </a:ln>
        </p:spPr>
      </p:pic>
      <p:pic>
        <p:nvPicPr>
          <p:cNvPr descr="Bus" id="112" name="Google Shape;112;p3"/>
          <p:cNvPicPr preferRelativeResize="0"/>
          <p:nvPr/>
        </p:nvPicPr>
        <p:blipFill rotWithShape="1">
          <a:blip r:embed="rId14">
            <a:alphaModFix/>
          </a:blip>
          <a:srcRect b="0" l="0" r="0" t="0"/>
          <a:stretch/>
        </p:blipFill>
        <p:spPr>
          <a:xfrm>
            <a:off x="620306" y="4780327"/>
            <a:ext cx="273600" cy="273600"/>
          </a:xfrm>
          <a:prstGeom prst="rect">
            <a:avLst/>
          </a:prstGeom>
          <a:noFill/>
          <a:ln>
            <a:noFill/>
          </a:ln>
        </p:spPr>
      </p:pic>
      <p:pic>
        <p:nvPicPr>
          <p:cNvPr descr="Tren" id="113" name="Google Shape;113;p3"/>
          <p:cNvPicPr preferRelativeResize="0"/>
          <p:nvPr/>
        </p:nvPicPr>
        <p:blipFill rotWithShape="1">
          <a:blip r:embed="rId15">
            <a:alphaModFix/>
          </a:blip>
          <a:srcRect b="0" l="0" r="0" t="0"/>
          <a:stretch/>
        </p:blipFill>
        <p:spPr>
          <a:xfrm>
            <a:off x="620306" y="5149691"/>
            <a:ext cx="273600" cy="273600"/>
          </a:xfrm>
          <a:prstGeom prst="rect">
            <a:avLst/>
          </a:prstGeom>
          <a:noFill/>
          <a:ln>
            <a:noFill/>
          </a:ln>
        </p:spPr>
      </p:pic>
      <p:pic>
        <p:nvPicPr>
          <p:cNvPr descr="Tranvía" id="114" name="Google Shape;114;p3"/>
          <p:cNvPicPr preferRelativeResize="0"/>
          <p:nvPr/>
        </p:nvPicPr>
        <p:blipFill rotWithShape="1">
          <a:blip r:embed="rId16">
            <a:alphaModFix/>
          </a:blip>
          <a:srcRect b="0" l="0" r="0" t="0"/>
          <a:stretch/>
        </p:blipFill>
        <p:spPr>
          <a:xfrm>
            <a:off x="620306" y="3674933"/>
            <a:ext cx="273600" cy="273600"/>
          </a:xfrm>
          <a:prstGeom prst="rect">
            <a:avLst/>
          </a:prstGeom>
          <a:noFill/>
          <a:ln>
            <a:noFill/>
          </a:ln>
        </p:spPr>
      </p:pic>
      <p:pic>
        <p:nvPicPr>
          <p:cNvPr descr="Marcador" id="115" name="Google Shape;115;p3"/>
          <p:cNvPicPr preferRelativeResize="0"/>
          <p:nvPr/>
        </p:nvPicPr>
        <p:blipFill rotWithShape="1">
          <a:blip r:embed="rId17">
            <a:alphaModFix/>
          </a:blip>
          <a:srcRect b="0" l="0" r="0" t="0"/>
          <a:stretch/>
        </p:blipFill>
        <p:spPr>
          <a:xfrm>
            <a:off x="620306" y="4011082"/>
            <a:ext cx="273600" cy="273600"/>
          </a:xfrm>
          <a:prstGeom prst="rect">
            <a:avLst/>
          </a:prstGeom>
          <a:noFill/>
          <a:ln>
            <a:noFill/>
          </a:ln>
        </p:spPr>
      </p:pic>
      <p:pic>
        <p:nvPicPr>
          <p:cNvPr descr="Ciclismo" id="116" name="Google Shape;116;p3"/>
          <p:cNvPicPr preferRelativeResize="0"/>
          <p:nvPr/>
        </p:nvPicPr>
        <p:blipFill rotWithShape="1">
          <a:blip r:embed="rId18">
            <a:alphaModFix/>
          </a:blip>
          <a:srcRect b="0" l="0" r="0" t="0"/>
          <a:stretch/>
        </p:blipFill>
        <p:spPr>
          <a:xfrm>
            <a:off x="620306" y="4409781"/>
            <a:ext cx="273600" cy="273600"/>
          </a:xfrm>
          <a:prstGeom prst="rect">
            <a:avLst/>
          </a:prstGeom>
          <a:noFill/>
          <a:ln>
            <a:noFill/>
          </a:ln>
        </p:spPr>
      </p:pic>
      <p:sp>
        <p:nvSpPr>
          <p:cNvPr id="117" name="Google Shape;117;p3"/>
          <p:cNvSpPr/>
          <p:nvPr/>
        </p:nvSpPr>
        <p:spPr>
          <a:xfrm>
            <a:off x="855387" y="3669418"/>
            <a:ext cx="1161000" cy="1754400"/>
          </a:xfrm>
          <a:prstGeom prst="rect">
            <a:avLst/>
          </a:prstGeom>
          <a:noFill/>
          <a:ln>
            <a:noFill/>
          </a:ln>
        </p:spPr>
        <p:txBody>
          <a:bodyPr anchorCtr="0" anchor="t" bIns="45700" lIns="91425" spcFirstLastPara="1" rIns="91425" wrap="square" tIns="45700">
            <a:noAutofit/>
          </a:bodyPr>
          <a:lstStyle/>
          <a:p>
            <a:pPr indent="0" lvl="1" marL="0" marR="0" rtl="0" algn="l">
              <a:lnSpc>
                <a:spcPct val="100000"/>
              </a:lnSpc>
              <a:spcBef>
                <a:spcPts val="0"/>
              </a:spcBef>
              <a:spcAft>
                <a:spcPts val="0"/>
              </a:spcAft>
              <a:buClr>
                <a:srgbClr val="000000"/>
              </a:buClr>
              <a:buSzPts val="1200"/>
              <a:buFont typeface="Arial"/>
              <a:buNone/>
            </a:pPr>
            <a:r>
              <a:rPr b="1" i="0" lang="es-AR" sz="1200" u="none" cap="none" strike="noStrike">
                <a:solidFill>
                  <a:srgbClr val="D5276E"/>
                </a:solidFill>
                <a:uFill>
                  <a:noFill/>
                </a:uFill>
                <a:latin typeface="Calibri"/>
                <a:ea typeface="Calibri"/>
                <a:cs typeface="Calibri"/>
                <a:sym typeface="Calibri"/>
                <a:hlinkClick r:id="rId19">
                  <a:extLst>
                    <a:ext uri="{A12FA001-AC4F-418D-AE19-62706E023703}">
                      <ahyp:hlinkClr val="tx"/>
                    </a:ext>
                  </a:extLst>
                </a:hlinkClick>
              </a:rPr>
              <a:t>Subtes </a:t>
            </a:r>
            <a:endParaRPr b="1" i="0" sz="1400" u="none" cap="none" strike="noStrike">
              <a:solidFill>
                <a:srgbClr val="D5276E"/>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1" i="0" lang="es-AR" sz="1200" u="none" cap="none" strike="noStrike">
                <a:solidFill>
                  <a:srgbClr val="D5276E"/>
                </a:solidFill>
                <a:uFill>
                  <a:noFill/>
                </a:uFill>
                <a:latin typeface="Calibri"/>
                <a:ea typeface="Calibri"/>
                <a:cs typeface="Calibri"/>
                <a:sym typeface="Calibri"/>
                <a:hlinkClick r:id="rId20">
                  <a:extLst>
                    <a:ext uri="{A12FA001-AC4F-418D-AE19-62706E023703}">
                      <ahyp:hlinkClr val="tx"/>
                    </a:ext>
                  </a:extLst>
                </a:hlinkClick>
              </a:rPr>
              <a:t>Barrios</a:t>
            </a:r>
            <a:endParaRPr b="1" i="0" sz="1400" u="none" cap="none" strike="noStrike">
              <a:solidFill>
                <a:srgbClr val="D5276E"/>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1" i="0" lang="es-AR" sz="1200" u="none" cap="none" strike="noStrike">
                <a:solidFill>
                  <a:srgbClr val="D5276E"/>
                </a:solidFill>
                <a:uFill>
                  <a:noFill/>
                </a:uFill>
                <a:latin typeface="Calibri"/>
                <a:ea typeface="Calibri"/>
                <a:cs typeface="Calibri"/>
                <a:sym typeface="Calibri"/>
                <a:hlinkClick r:id="rId21">
                  <a:extLst>
                    <a:ext uri="{A12FA001-AC4F-418D-AE19-62706E023703}">
                      <ahyp:hlinkClr val="tx"/>
                    </a:ext>
                  </a:extLst>
                </a:hlinkClick>
              </a:rPr>
              <a:t>Ecobicis</a:t>
            </a:r>
            <a:endParaRPr b="1" i="0" sz="1200" u="none" cap="none" strike="noStrike">
              <a:solidFill>
                <a:srgbClr val="D5276E"/>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1" i="0" lang="es-AR" sz="1200" u="none" cap="none" strike="noStrike">
                <a:solidFill>
                  <a:srgbClr val="D5276E"/>
                </a:solidFill>
                <a:uFill>
                  <a:noFill/>
                </a:uFill>
                <a:latin typeface="Calibri"/>
                <a:ea typeface="Calibri"/>
                <a:cs typeface="Calibri"/>
                <a:sym typeface="Calibri"/>
                <a:hlinkClick r:id="rId22">
                  <a:extLst>
                    <a:ext uri="{A12FA001-AC4F-418D-AE19-62706E023703}">
                      <ahyp:hlinkClr val="tx"/>
                    </a:ext>
                  </a:extLst>
                </a:hlinkClick>
              </a:rPr>
              <a:t>Metrobus</a:t>
            </a:r>
            <a:endParaRPr b="1" i="0" sz="1200" u="none" cap="none" strike="noStrike">
              <a:solidFill>
                <a:srgbClr val="D5276E"/>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1" i="0" lang="es-AR" sz="1200" u="none" cap="none" strike="noStrike">
                <a:solidFill>
                  <a:srgbClr val="D5276E"/>
                </a:solidFill>
                <a:uFill>
                  <a:noFill/>
                </a:uFill>
                <a:latin typeface="Calibri"/>
                <a:ea typeface="Calibri"/>
                <a:cs typeface="Calibri"/>
                <a:sym typeface="Calibri"/>
                <a:hlinkClick r:id="rId23">
                  <a:extLst>
                    <a:ext uri="{A12FA001-AC4F-418D-AE19-62706E023703}">
                      <ahyp:hlinkClr val="tx"/>
                    </a:ext>
                  </a:extLst>
                </a:hlinkClick>
              </a:rPr>
              <a:t>Trenes</a:t>
            </a:r>
            <a:endParaRPr b="1" i="0" sz="1400" u="none" cap="none" strike="noStrike">
              <a:solidFill>
                <a:srgbClr val="D5276E"/>
              </a:solidFill>
              <a:latin typeface="Arial"/>
              <a:ea typeface="Arial"/>
              <a:cs typeface="Arial"/>
              <a:sym typeface="Arial"/>
            </a:endParaRPr>
          </a:p>
        </p:txBody>
      </p:sp>
      <p:pic>
        <p:nvPicPr>
          <p:cNvPr descr="Flecha con giro a la derecha" id="118" name="Google Shape;118;p3"/>
          <p:cNvPicPr preferRelativeResize="0"/>
          <p:nvPr/>
        </p:nvPicPr>
        <p:blipFill rotWithShape="1">
          <a:blip r:embed="rId24">
            <a:alphaModFix/>
          </a:blip>
          <a:srcRect b="0" l="0" r="0" t="0"/>
          <a:stretch/>
        </p:blipFill>
        <p:spPr>
          <a:xfrm>
            <a:off x="2434354" y="1147205"/>
            <a:ext cx="914400" cy="914400"/>
          </a:xfrm>
          <a:prstGeom prst="rect">
            <a:avLst/>
          </a:prstGeom>
          <a:noFill/>
          <a:ln>
            <a:noFill/>
          </a:ln>
        </p:spPr>
      </p:pic>
      <p:pic>
        <p:nvPicPr>
          <p:cNvPr descr="Flecha con giro a la derecha" id="119" name="Google Shape;119;p3"/>
          <p:cNvPicPr preferRelativeResize="0"/>
          <p:nvPr/>
        </p:nvPicPr>
        <p:blipFill rotWithShape="1">
          <a:blip r:embed="rId24">
            <a:alphaModFix/>
          </a:blip>
          <a:srcRect b="0" l="0" r="0" t="0"/>
          <a:stretch/>
        </p:blipFill>
        <p:spPr>
          <a:xfrm>
            <a:off x="5524114" y="1586000"/>
            <a:ext cx="914400" cy="914400"/>
          </a:xfrm>
          <a:prstGeom prst="rect">
            <a:avLst/>
          </a:prstGeom>
          <a:noFill/>
          <a:ln>
            <a:noFill/>
          </a:ln>
        </p:spPr>
      </p:pic>
      <p:pic>
        <p:nvPicPr>
          <p:cNvPr descr="Flecha con giro a la derecha" id="120" name="Google Shape;120;p3"/>
          <p:cNvPicPr preferRelativeResize="0"/>
          <p:nvPr/>
        </p:nvPicPr>
        <p:blipFill rotWithShape="1">
          <a:blip r:embed="rId24">
            <a:alphaModFix/>
          </a:blip>
          <a:srcRect b="0" l="0" r="0" t="0"/>
          <a:stretch/>
        </p:blipFill>
        <p:spPr>
          <a:xfrm>
            <a:off x="8430202" y="2385383"/>
            <a:ext cx="914400" cy="914400"/>
          </a:xfrm>
          <a:prstGeom prst="rect">
            <a:avLst/>
          </a:prstGeom>
          <a:noFill/>
          <a:ln>
            <a:noFill/>
          </a:ln>
        </p:spPr>
      </p:pic>
      <p:pic>
        <p:nvPicPr>
          <p:cNvPr descr="Google Analytics: seguimiento de campañas de marketing - **** CREEX ****" id="121" name="Google Shape;121;p3"/>
          <p:cNvPicPr preferRelativeResize="0"/>
          <p:nvPr/>
        </p:nvPicPr>
        <p:blipFill rotWithShape="1">
          <a:blip r:embed="rId25">
            <a:alphaModFix/>
          </a:blip>
          <a:srcRect b="0" l="13327" r="15095" t="0"/>
          <a:stretch/>
        </p:blipFill>
        <p:spPr>
          <a:xfrm>
            <a:off x="8090370" y="3782881"/>
            <a:ext cx="1898613" cy="1396014"/>
          </a:xfrm>
          <a:prstGeom prst="rect">
            <a:avLst/>
          </a:prstGeom>
          <a:noFill/>
          <a:ln>
            <a:noFill/>
          </a:ln>
        </p:spPr>
      </p:pic>
      <p:pic>
        <p:nvPicPr>
          <p:cNvPr id="122" name="Google Shape;122;p3"/>
          <p:cNvPicPr preferRelativeResize="0"/>
          <p:nvPr/>
        </p:nvPicPr>
        <p:blipFill rotWithShape="1">
          <a:blip r:embed="rId26">
            <a:alphaModFix/>
          </a:blip>
          <a:srcRect b="0" l="0" r="0" t="0"/>
          <a:stretch/>
        </p:blipFill>
        <p:spPr>
          <a:xfrm>
            <a:off x="5644538" y="4654575"/>
            <a:ext cx="361950" cy="361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4"/>
          <p:cNvSpPr/>
          <p:nvPr/>
        </p:nvSpPr>
        <p:spPr>
          <a:xfrm>
            <a:off x="1034125" y="1842675"/>
            <a:ext cx="8344800" cy="831300"/>
          </a:xfrm>
          <a:prstGeom prst="rect">
            <a:avLst/>
          </a:prstGeom>
          <a:noFill/>
          <a:ln cap="flat" cmpd="sng" w="38150">
            <a:solidFill>
              <a:srgbClr val="C0C0C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4"/>
          <p:cNvSpPr/>
          <p:nvPr/>
        </p:nvSpPr>
        <p:spPr>
          <a:xfrm>
            <a:off x="1040750" y="1345300"/>
            <a:ext cx="4731900" cy="432000"/>
          </a:xfrm>
          <a:prstGeom prst="rect">
            <a:avLst/>
          </a:prstGeom>
          <a:solidFill>
            <a:srgbClr val="C0C0C0"/>
          </a:solidFill>
          <a:ln cap="flat" cmpd="sng" w="38150">
            <a:solidFill>
              <a:srgbClr val="C0C0C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4"/>
          <p:cNvSpPr/>
          <p:nvPr/>
        </p:nvSpPr>
        <p:spPr>
          <a:xfrm>
            <a:off x="1040750" y="3279275"/>
            <a:ext cx="4978800" cy="2303100"/>
          </a:xfrm>
          <a:prstGeom prst="rect">
            <a:avLst/>
          </a:prstGeom>
          <a:noFill/>
          <a:ln cap="flat" cmpd="sng" w="38150">
            <a:solidFill>
              <a:srgbClr val="C0C0C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4"/>
          <p:cNvSpPr/>
          <p:nvPr/>
        </p:nvSpPr>
        <p:spPr>
          <a:xfrm>
            <a:off x="6162950" y="3250600"/>
            <a:ext cx="3222000" cy="2303100"/>
          </a:xfrm>
          <a:prstGeom prst="rect">
            <a:avLst/>
          </a:prstGeom>
          <a:noFill/>
          <a:ln cap="flat" cmpd="sng" w="38150">
            <a:solidFill>
              <a:srgbClr val="C0C0C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4"/>
          <p:cNvSpPr txBox="1"/>
          <p:nvPr/>
        </p:nvSpPr>
        <p:spPr>
          <a:xfrm>
            <a:off x="576000" y="864000"/>
            <a:ext cx="1093200" cy="2868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300"/>
              <a:buFont typeface="Arial"/>
              <a:buNone/>
            </a:pPr>
            <a:r>
              <a:rPr b="1" i="0" lang="es-AR" sz="1300" u="none" cap="none" strike="noStrike">
                <a:solidFill>
                  <a:srgbClr val="000000"/>
                </a:solidFill>
                <a:latin typeface="Arial"/>
                <a:ea typeface="Arial"/>
                <a:cs typeface="Arial"/>
                <a:sym typeface="Arial"/>
              </a:rPr>
              <a:t>Datos //</a:t>
            </a:r>
            <a:endParaRPr b="0" i="0" sz="13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32" name="Google Shape;132;p4"/>
          <p:cNvSpPr/>
          <p:nvPr/>
        </p:nvSpPr>
        <p:spPr>
          <a:xfrm>
            <a:off x="1034100" y="2760625"/>
            <a:ext cx="4978800" cy="432000"/>
          </a:xfrm>
          <a:prstGeom prst="rect">
            <a:avLst/>
          </a:prstGeom>
          <a:solidFill>
            <a:srgbClr val="C0C0C0"/>
          </a:solidFill>
          <a:ln cap="flat" cmpd="sng" w="38150">
            <a:solidFill>
              <a:srgbClr val="C0C0C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4"/>
          <p:cNvSpPr/>
          <p:nvPr/>
        </p:nvSpPr>
        <p:spPr>
          <a:xfrm>
            <a:off x="0" y="0"/>
            <a:ext cx="6408000" cy="648000"/>
          </a:xfrm>
          <a:prstGeom prst="rect">
            <a:avLst/>
          </a:prstGeom>
          <a:solidFill>
            <a:srgbClr val="C0C0C0"/>
          </a:solidFill>
          <a:ln cap="flat" cmpd="sng" w="9525">
            <a:solidFill>
              <a:srgbClr val="C0C0C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4" name="Google Shape;134;p4"/>
          <p:cNvPicPr preferRelativeResize="0"/>
          <p:nvPr/>
        </p:nvPicPr>
        <p:blipFill rotWithShape="1">
          <a:blip r:embed="rId3">
            <a:alphaModFix/>
          </a:blip>
          <a:srcRect b="25253" l="0" r="0" t="25880"/>
          <a:stretch/>
        </p:blipFill>
        <p:spPr>
          <a:xfrm>
            <a:off x="6624000" y="180360"/>
            <a:ext cx="1596960" cy="575640"/>
          </a:xfrm>
          <a:prstGeom prst="rect">
            <a:avLst/>
          </a:prstGeom>
          <a:noFill/>
          <a:ln>
            <a:noFill/>
          </a:ln>
        </p:spPr>
      </p:pic>
      <p:sp>
        <p:nvSpPr>
          <p:cNvPr id="135" name="Google Shape;135;p4"/>
          <p:cNvSpPr txBox="1"/>
          <p:nvPr/>
        </p:nvSpPr>
        <p:spPr>
          <a:xfrm>
            <a:off x="6624000" y="658975"/>
            <a:ext cx="3528000" cy="578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0" i="0" lang="es-AR" sz="1800" u="none" cap="none" strike="noStrike">
                <a:solidFill>
                  <a:srgbClr val="000000"/>
                </a:solidFill>
                <a:latin typeface="Arial"/>
                <a:ea typeface="Arial"/>
                <a:cs typeface="Arial"/>
                <a:sym typeface="Arial"/>
              </a:rPr>
              <a:t>Python Data Analytics</a:t>
            </a:r>
            <a:endParaRPr b="0" i="0" sz="1800" u="none" cap="none" strike="noStrike">
              <a:solidFill>
                <a:srgbClr val="000000"/>
              </a:solidFill>
              <a:latin typeface="Arial"/>
              <a:ea typeface="Arial"/>
              <a:cs typeface="Arial"/>
              <a:sym typeface="Arial"/>
            </a:endParaRPr>
          </a:p>
        </p:txBody>
      </p:sp>
      <p:sp>
        <p:nvSpPr>
          <p:cNvPr id="136" name="Google Shape;136;p4"/>
          <p:cNvSpPr txBox="1"/>
          <p:nvPr/>
        </p:nvSpPr>
        <p:spPr>
          <a:xfrm>
            <a:off x="547560" y="303480"/>
            <a:ext cx="4492440" cy="596520"/>
          </a:xfrm>
          <a:prstGeom prst="rect">
            <a:avLst/>
          </a:prstGeom>
          <a:noFill/>
          <a:ln>
            <a:noFill/>
          </a:ln>
        </p:spPr>
        <p:txBody>
          <a:bodyPr anchorCtr="0" anchor="t" bIns="45000" lIns="90000" spcFirstLastPara="1" rIns="90000" wrap="square" tIns="45000">
            <a:noAutofit/>
          </a:bodyPr>
          <a:lstStyle/>
          <a:p>
            <a:pPr indent="-342900" lvl="0" marL="457200" marR="0" rtl="0" algn="l">
              <a:lnSpc>
                <a:spcPct val="100000"/>
              </a:lnSpc>
              <a:spcBef>
                <a:spcPts val="0"/>
              </a:spcBef>
              <a:spcAft>
                <a:spcPts val="0"/>
              </a:spcAft>
              <a:buClr>
                <a:srgbClr val="FFFFFF"/>
              </a:buClr>
              <a:buSzPts val="1800"/>
              <a:buFont typeface="Arial"/>
              <a:buAutoNum type="arabicPeriod"/>
            </a:pPr>
            <a:r>
              <a:rPr b="1" i="0" lang="es-AR" sz="1800" u="none" cap="none" strike="noStrike">
                <a:solidFill>
                  <a:srgbClr val="FFFFFF"/>
                </a:solidFill>
                <a:latin typeface="Arial"/>
                <a:ea typeface="Arial"/>
                <a:cs typeface="Arial"/>
                <a:sym typeface="Arial"/>
              </a:rPr>
              <a:t>Integración de los datos ///</a:t>
            </a:r>
            <a:endParaRPr b="0" i="0" sz="1800" u="none" cap="none" strike="noStrike">
              <a:solidFill>
                <a:srgbClr val="000000"/>
              </a:solidFill>
              <a:latin typeface="Arial"/>
              <a:ea typeface="Arial"/>
              <a:cs typeface="Arial"/>
              <a:sym typeface="Arial"/>
            </a:endParaRPr>
          </a:p>
        </p:txBody>
      </p:sp>
      <p:sp>
        <p:nvSpPr>
          <p:cNvPr id="137" name="Google Shape;137;p4"/>
          <p:cNvSpPr txBox="1"/>
          <p:nvPr/>
        </p:nvSpPr>
        <p:spPr>
          <a:xfrm>
            <a:off x="1186125" y="1885225"/>
            <a:ext cx="969000" cy="6120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200"/>
              <a:buFont typeface="Arial"/>
              <a:buNone/>
            </a:pPr>
            <a:r>
              <a:rPr b="1" i="0" lang="es-AR" sz="1200" u="none" cap="none" strike="noStrike">
                <a:solidFill>
                  <a:srgbClr val="000000"/>
                </a:solidFill>
                <a:latin typeface="Arial"/>
                <a:ea typeface="Arial"/>
                <a:cs typeface="Arial"/>
                <a:sym typeface="Arial"/>
              </a:rPr>
              <a:t>Datos abiertos GCBA //</a:t>
            </a:r>
            <a:endParaRPr b="1" i="0" sz="12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38" name="Google Shape;138;p4"/>
          <p:cNvSpPr txBox="1"/>
          <p:nvPr/>
        </p:nvSpPr>
        <p:spPr>
          <a:xfrm>
            <a:off x="6224000" y="3279275"/>
            <a:ext cx="3099900" cy="15984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200"/>
              <a:buFont typeface="Arial"/>
              <a:buNone/>
            </a:pPr>
            <a:r>
              <a:rPr b="1" i="0" lang="es-AR" sz="1200" u="none" cap="none" strike="noStrike">
                <a:solidFill>
                  <a:srgbClr val="000000"/>
                </a:solidFill>
                <a:latin typeface="Arial"/>
                <a:ea typeface="Arial"/>
                <a:cs typeface="Arial"/>
                <a:sym typeface="Arial"/>
              </a:rPr>
              <a:t>Properati //</a:t>
            </a:r>
            <a:endParaRPr b="1" i="0" sz="12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rPr b="0" i="0" lang="es-AR" sz="1200" u="none" cap="none" strike="noStrike">
                <a:solidFill>
                  <a:srgbClr val="000000"/>
                </a:solidFill>
                <a:latin typeface="Arial"/>
                <a:ea typeface="Arial"/>
                <a:cs typeface="Arial"/>
                <a:sym typeface="Arial"/>
              </a:rPr>
              <a:t>Tomaremos la base que publica Properati para venta (alrededor de 1 millón de registros).</a:t>
            </a:r>
            <a:endParaRPr b="0" i="0" sz="12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rPr b="0" i="0" lang="es-AR" sz="1200" u="none" cap="none" strike="noStrike">
                <a:solidFill>
                  <a:srgbClr val="000000"/>
                </a:solidFill>
                <a:latin typeface="Arial"/>
                <a:ea typeface="Arial"/>
                <a:cs typeface="Arial"/>
                <a:sym typeface="Arial"/>
              </a:rPr>
              <a:t>Es una base mucho más ordenada y con información más precisa y que nos conviene para el análisis a realizar.</a:t>
            </a:r>
            <a:endParaRPr b="0" i="0" sz="1200" u="none" cap="none" strike="noStrike">
              <a:solidFill>
                <a:srgbClr val="000000"/>
              </a:solidFill>
              <a:latin typeface="Arial"/>
              <a:ea typeface="Arial"/>
              <a:cs typeface="Arial"/>
              <a:sym typeface="Arial"/>
            </a:endParaRPr>
          </a:p>
        </p:txBody>
      </p:sp>
      <p:sp>
        <p:nvSpPr>
          <p:cNvPr id="139" name="Google Shape;139;p4"/>
          <p:cNvSpPr txBox="1"/>
          <p:nvPr/>
        </p:nvSpPr>
        <p:spPr>
          <a:xfrm>
            <a:off x="1182787" y="1379938"/>
            <a:ext cx="3222000" cy="286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200"/>
              <a:buFont typeface="Arial"/>
              <a:buNone/>
            </a:pPr>
            <a:r>
              <a:rPr b="1" i="0" lang="es-AR" sz="1200" u="none" cap="none" strike="noStrike">
                <a:solidFill>
                  <a:srgbClr val="FFFFFF"/>
                </a:solidFill>
                <a:latin typeface="Arial"/>
                <a:ea typeface="Arial"/>
                <a:cs typeface="Arial"/>
                <a:sym typeface="Arial"/>
              </a:rPr>
              <a:t>A /// Estaciones de Subte de la ciudad.</a:t>
            </a:r>
            <a:endParaRPr b="0" i="0" sz="1200" u="none" cap="none" strike="noStrike">
              <a:solidFill>
                <a:srgbClr val="000000"/>
              </a:solidFill>
              <a:latin typeface="Arial"/>
              <a:ea typeface="Arial"/>
              <a:cs typeface="Arial"/>
              <a:sym typeface="Arial"/>
            </a:endParaRPr>
          </a:p>
        </p:txBody>
      </p:sp>
      <p:sp>
        <p:nvSpPr>
          <p:cNvPr id="140" name="Google Shape;140;p4"/>
          <p:cNvSpPr/>
          <p:nvPr/>
        </p:nvSpPr>
        <p:spPr>
          <a:xfrm>
            <a:off x="6156900" y="2760625"/>
            <a:ext cx="3222000" cy="432000"/>
          </a:xfrm>
          <a:prstGeom prst="rect">
            <a:avLst/>
          </a:prstGeom>
          <a:solidFill>
            <a:srgbClr val="C0C0C0"/>
          </a:solidFill>
          <a:ln cap="flat" cmpd="sng" w="38150">
            <a:solidFill>
              <a:srgbClr val="C0C0C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4"/>
          <p:cNvSpPr txBox="1"/>
          <p:nvPr/>
        </p:nvSpPr>
        <p:spPr>
          <a:xfrm>
            <a:off x="6231625" y="2849313"/>
            <a:ext cx="2381700" cy="286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200"/>
              <a:buFont typeface="Arial"/>
              <a:buNone/>
            </a:pPr>
            <a:r>
              <a:rPr b="1" i="0" lang="es-AR" sz="1200" u="none" cap="none" strike="noStrike">
                <a:solidFill>
                  <a:srgbClr val="FFFFFF"/>
                </a:solidFill>
                <a:latin typeface="Arial"/>
                <a:ea typeface="Arial"/>
                <a:cs typeface="Arial"/>
                <a:sym typeface="Arial"/>
              </a:rPr>
              <a:t>B /// Precio m².</a:t>
            </a:r>
            <a:endParaRPr b="0" i="0" sz="1200" u="none" cap="none" strike="noStrike">
              <a:solidFill>
                <a:srgbClr val="000000"/>
              </a:solidFill>
              <a:latin typeface="Arial"/>
              <a:ea typeface="Arial"/>
              <a:cs typeface="Arial"/>
              <a:sym typeface="Arial"/>
            </a:endParaRPr>
          </a:p>
        </p:txBody>
      </p:sp>
      <p:sp>
        <p:nvSpPr>
          <p:cNvPr id="142" name="Google Shape;142;p4"/>
          <p:cNvSpPr txBox="1"/>
          <p:nvPr/>
        </p:nvSpPr>
        <p:spPr>
          <a:xfrm>
            <a:off x="1134151" y="2833225"/>
            <a:ext cx="2665200" cy="286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200"/>
              <a:buFont typeface="Arial"/>
              <a:buNone/>
            </a:pPr>
            <a:r>
              <a:rPr b="1" i="0" lang="es-AR" sz="1200" u="none" cap="none" strike="noStrike">
                <a:solidFill>
                  <a:srgbClr val="FFFFFF"/>
                </a:solidFill>
                <a:latin typeface="Arial"/>
                <a:ea typeface="Arial"/>
                <a:cs typeface="Arial"/>
                <a:sym typeface="Arial"/>
              </a:rPr>
              <a:t>B /// Precio m².</a:t>
            </a:r>
            <a:endParaRPr b="0" i="0" sz="1200" u="none" cap="none" strike="noStrike">
              <a:solidFill>
                <a:srgbClr val="000000"/>
              </a:solidFill>
              <a:latin typeface="Arial"/>
              <a:ea typeface="Arial"/>
              <a:cs typeface="Arial"/>
              <a:sym typeface="Arial"/>
            </a:endParaRPr>
          </a:p>
        </p:txBody>
      </p:sp>
      <p:sp>
        <p:nvSpPr>
          <p:cNvPr id="143" name="Google Shape;143;p4"/>
          <p:cNvSpPr txBox="1"/>
          <p:nvPr/>
        </p:nvSpPr>
        <p:spPr>
          <a:xfrm>
            <a:off x="1035125" y="3318450"/>
            <a:ext cx="4978800" cy="22353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200"/>
              <a:buFont typeface="Arial"/>
              <a:buNone/>
            </a:pPr>
            <a:r>
              <a:rPr b="1" i="0" lang="es-AR" sz="1200" u="none" cap="none" strike="noStrike">
                <a:solidFill>
                  <a:srgbClr val="000000"/>
                </a:solidFill>
                <a:latin typeface="Arial"/>
                <a:ea typeface="Arial"/>
                <a:cs typeface="Arial"/>
                <a:sym typeface="Arial"/>
              </a:rPr>
              <a:t>Argenprop //</a:t>
            </a:r>
            <a:endParaRPr b="1" i="0" sz="12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rPr b="0" i="0" lang="es-AR" sz="1200" u="none" cap="none" strike="noStrike">
                <a:solidFill>
                  <a:srgbClr val="000000"/>
                </a:solidFill>
                <a:latin typeface="Arial"/>
                <a:ea typeface="Arial"/>
                <a:cs typeface="Arial"/>
                <a:sym typeface="Arial"/>
              </a:rPr>
              <a:t>Realizamos un scrapping de la web de ArgenProp datos con las siguientes características:</a:t>
            </a:r>
            <a:endParaRPr b="0" i="0" sz="1200" u="none" cap="none" strike="noStrike">
              <a:solidFill>
                <a:srgbClr val="000000"/>
              </a:solidFill>
              <a:latin typeface="Arial"/>
              <a:ea typeface="Arial"/>
              <a:cs typeface="Arial"/>
              <a:sym typeface="Arial"/>
            </a:endParaRPr>
          </a:p>
          <a:p>
            <a:pPr indent="-304800" lvl="0" marL="457200" marR="0" rtl="0" algn="just">
              <a:lnSpc>
                <a:spcPct val="100000"/>
              </a:lnSpc>
              <a:spcBef>
                <a:spcPts val="0"/>
              </a:spcBef>
              <a:spcAft>
                <a:spcPts val="0"/>
              </a:spcAft>
              <a:buClr>
                <a:srgbClr val="000000"/>
              </a:buClr>
              <a:buSzPts val="1200"/>
              <a:buFont typeface="Arial"/>
              <a:buChar char="●"/>
            </a:pPr>
            <a:r>
              <a:rPr b="0" i="0" lang="es-AR" sz="1200" u="none" cap="none" strike="noStrike">
                <a:solidFill>
                  <a:srgbClr val="000000"/>
                </a:solidFill>
                <a:latin typeface="Arial"/>
                <a:ea typeface="Arial"/>
                <a:cs typeface="Arial"/>
                <a:sym typeface="Arial"/>
              </a:rPr>
              <a:t>Localizados en Capital Federal</a:t>
            </a:r>
            <a:endParaRPr b="0" i="0" sz="1200" u="none" cap="none" strike="noStrike">
              <a:solidFill>
                <a:srgbClr val="000000"/>
              </a:solidFill>
              <a:latin typeface="Arial"/>
              <a:ea typeface="Arial"/>
              <a:cs typeface="Arial"/>
              <a:sym typeface="Arial"/>
            </a:endParaRPr>
          </a:p>
          <a:p>
            <a:pPr indent="-304800" lvl="0" marL="457200" marR="0" rtl="0" algn="just">
              <a:lnSpc>
                <a:spcPct val="100000"/>
              </a:lnSpc>
              <a:spcBef>
                <a:spcPts val="0"/>
              </a:spcBef>
              <a:spcAft>
                <a:spcPts val="0"/>
              </a:spcAft>
              <a:buClr>
                <a:srgbClr val="000000"/>
              </a:buClr>
              <a:buSzPts val="1200"/>
              <a:buFont typeface="Arial"/>
              <a:buChar char="●"/>
            </a:pPr>
            <a:r>
              <a:rPr b="0" i="0" lang="es-AR" sz="1200" u="none" cap="none" strike="noStrike">
                <a:solidFill>
                  <a:srgbClr val="000000"/>
                </a:solidFill>
                <a:latin typeface="Arial"/>
                <a:ea typeface="Arial"/>
                <a:cs typeface="Arial"/>
                <a:sym typeface="Arial"/>
              </a:rPr>
              <a:t>En venta entre 1 y 3 ambientes</a:t>
            </a:r>
            <a:endParaRPr b="0" i="0" sz="1200" u="none" cap="none" strike="noStrike">
              <a:solidFill>
                <a:srgbClr val="000000"/>
              </a:solidFill>
              <a:latin typeface="Arial"/>
              <a:ea typeface="Arial"/>
              <a:cs typeface="Arial"/>
              <a:sym typeface="Arial"/>
            </a:endParaRPr>
          </a:p>
          <a:p>
            <a:pPr indent="-304800" lvl="0" marL="457200" marR="0" rtl="0" algn="just">
              <a:lnSpc>
                <a:spcPct val="100000"/>
              </a:lnSpc>
              <a:spcBef>
                <a:spcPts val="0"/>
              </a:spcBef>
              <a:spcAft>
                <a:spcPts val="0"/>
              </a:spcAft>
              <a:buClr>
                <a:srgbClr val="000000"/>
              </a:buClr>
              <a:buSzPts val="1200"/>
              <a:buFont typeface="Arial"/>
              <a:buChar char="●"/>
            </a:pPr>
            <a:r>
              <a:rPr b="0" i="0" lang="es-AR" sz="1200" u="none" cap="none" strike="noStrike">
                <a:solidFill>
                  <a:srgbClr val="000000"/>
                </a:solidFill>
                <a:latin typeface="Arial"/>
                <a:ea typeface="Arial"/>
                <a:cs typeface="Arial"/>
                <a:sym typeface="Arial"/>
              </a:rPr>
              <a:t>Con información del precio</a:t>
            </a:r>
            <a:endParaRPr b="0" i="0" sz="1200" u="none" cap="none" strike="noStrike">
              <a:solidFill>
                <a:srgbClr val="000000"/>
              </a:solidFill>
              <a:latin typeface="Arial"/>
              <a:ea typeface="Arial"/>
              <a:cs typeface="Arial"/>
              <a:sym typeface="Arial"/>
            </a:endParaRPr>
          </a:p>
          <a:p>
            <a:pPr indent="-304800" lvl="0" marL="457200" marR="0" rtl="0" algn="just">
              <a:lnSpc>
                <a:spcPct val="100000"/>
              </a:lnSpc>
              <a:spcBef>
                <a:spcPts val="0"/>
              </a:spcBef>
              <a:spcAft>
                <a:spcPts val="0"/>
              </a:spcAft>
              <a:buClr>
                <a:srgbClr val="000000"/>
              </a:buClr>
              <a:buSzPts val="1200"/>
              <a:buFont typeface="Arial"/>
              <a:buChar char="●"/>
            </a:pPr>
            <a:r>
              <a:rPr b="0" i="0" lang="es-AR" sz="1200" u="none" cap="none" strike="noStrike">
                <a:solidFill>
                  <a:srgbClr val="000000"/>
                </a:solidFill>
                <a:latin typeface="Arial"/>
                <a:ea typeface="Arial"/>
                <a:cs typeface="Arial"/>
                <a:sym typeface="Arial"/>
              </a:rPr>
              <a:t>Precio de venta entre USD 5.000 y USD 1.000.000</a:t>
            </a:r>
            <a:endParaRPr b="0" i="0" sz="12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rPr b="0" i="0" lang="es-AR" sz="1200" u="none" cap="none" strike="noStrike">
                <a:solidFill>
                  <a:srgbClr val="000000"/>
                </a:solidFill>
                <a:latin typeface="Arial"/>
                <a:ea typeface="Arial"/>
                <a:cs typeface="Arial"/>
                <a:sym typeface="Arial"/>
              </a:rPr>
              <a:t>A esta base se le obtuvo la latitud y longitud utilizando OSM utilizando la librería Geocoder.</a:t>
            </a:r>
            <a:endParaRPr b="0" i="0" sz="12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rPr b="0" i="0" lang="es-AR" sz="1200" u="none" cap="none" strike="noStrike">
                <a:solidFill>
                  <a:srgbClr val="000000"/>
                </a:solidFill>
                <a:latin typeface="Arial"/>
                <a:ea typeface="Arial"/>
                <a:cs typeface="Arial"/>
                <a:sym typeface="Arial"/>
              </a:rPr>
              <a:t>Luego, haremos parte del análisis que veremos más adelante pero sin llegar a muchas conclusiones, por lo que decidimos utilizar Properati.</a:t>
            </a:r>
            <a:endParaRPr b="0" i="0" sz="1200" u="none" cap="none" strike="noStrike">
              <a:solidFill>
                <a:srgbClr val="000000"/>
              </a:solidFill>
              <a:latin typeface="Arial"/>
              <a:ea typeface="Arial"/>
              <a:cs typeface="Arial"/>
              <a:sym typeface="Arial"/>
            </a:endParaRPr>
          </a:p>
        </p:txBody>
      </p:sp>
      <p:sp>
        <p:nvSpPr>
          <p:cNvPr id="144" name="Google Shape;144;p4"/>
          <p:cNvSpPr txBox="1"/>
          <p:nvPr/>
        </p:nvSpPr>
        <p:spPr>
          <a:xfrm>
            <a:off x="2155125" y="1807275"/>
            <a:ext cx="2884800" cy="9234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200"/>
              <a:buFont typeface="Arial"/>
              <a:buNone/>
            </a:pPr>
            <a:r>
              <a:rPr b="1" i="0" lang="es-AR" sz="1200" u="none" cap="none" strike="noStrike">
                <a:solidFill>
                  <a:schemeClr val="dk1"/>
                </a:solidFill>
                <a:latin typeface="Arial"/>
                <a:ea typeface="Arial"/>
                <a:cs typeface="Arial"/>
                <a:sym typeface="Arial"/>
              </a:rPr>
              <a:t>.  Subte: </a:t>
            </a:r>
            <a:r>
              <a:rPr b="0" i="0" lang="es-AR" sz="1200" u="none" cap="none" strike="noStrike">
                <a:solidFill>
                  <a:schemeClr val="dk1"/>
                </a:solidFill>
                <a:latin typeface="Arial"/>
                <a:ea typeface="Arial"/>
                <a:cs typeface="Arial"/>
                <a:sym typeface="Arial"/>
              </a:rPr>
              <a:t>Estaciones. (Archivo .geojson)</a:t>
            </a:r>
            <a:endParaRPr b="0" i="1" sz="12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rPr b="0" i="1" lang="es-AR" sz="1200" u="none" cap="none" strike="noStrike">
                <a:solidFill>
                  <a:schemeClr val="dk1"/>
                </a:solidFill>
                <a:latin typeface="Arial"/>
                <a:ea typeface="Arial"/>
                <a:cs typeface="Arial"/>
                <a:sym typeface="Arial"/>
              </a:rPr>
              <a:t>Ubicación geográfica de las líneas y estaciones de subte.</a:t>
            </a:r>
            <a:endParaRPr b="0" i="0" sz="12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rPr b="0" i="0" lang="es-AR" sz="1200" u="none" cap="none" strike="noStrike">
                <a:solidFill>
                  <a:schemeClr val="dk1"/>
                </a:solidFill>
                <a:latin typeface="Arial"/>
                <a:ea typeface="Arial"/>
                <a:cs typeface="Arial"/>
                <a:sym typeface="Arial"/>
              </a:rPr>
              <a:t>Shape = (90,5)</a:t>
            </a:r>
            <a:endParaRPr b="0" i="0" sz="1400" u="none" cap="none" strike="noStrike">
              <a:solidFill>
                <a:srgbClr val="000000"/>
              </a:solidFill>
              <a:latin typeface="Arial"/>
              <a:ea typeface="Arial"/>
              <a:cs typeface="Arial"/>
              <a:sym typeface="Arial"/>
            </a:endParaRPr>
          </a:p>
        </p:txBody>
      </p:sp>
      <p:pic>
        <p:nvPicPr>
          <p:cNvPr descr="Business statistics, data collection and data processing isometric icon, finished result Free Vector" id="145" name="Google Shape;145;p4"/>
          <p:cNvPicPr preferRelativeResize="0"/>
          <p:nvPr/>
        </p:nvPicPr>
        <p:blipFill rotWithShape="1">
          <a:blip r:embed="rId4">
            <a:alphaModFix/>
          </a:blip>
          <a:srcRect b="26575" l="0" r="64077" t="13622"/>
          <a:stretch/>
        </p:blipFill>
        <p:spPr>
          <a:xfrm>
            <a:off x="4774073" y="741363"/>
            <a:ext cx="1093199" cy="1061160"/>
          </a:xfrm>
          <a:prstGeom prst="rect">
            <a:avLst/>
          </a:prstGeom>
          <a:noFill/>
          <a:ln>
            <a:noFill/>
          </a:ln>
        </p:spPr>
      </p:pic>
      <p:pic>
        <p:nvPicPr>
          <p:cNvPr descr="Base de datos" id="146" name="Google Shape;146;p4"/>
          <p:cNvPicPr preferRelativeResize="0"/>
          <p:nvPr/>
        </p:nvPicPr>
        <p:blipFill rotWithShape="1">
          <a:blip r:embed="rId5">
            <a:alphaModFix/>
          </a:blip>
          <a:srcRect b="0" l="0" r="0" t="0"/>
          <a:stretch/>
        </p:blipFill>
        <p:spPr>
          <a:xfrm>
            <a:off x="5624958" y="2825039"/>
            <a:ext cx="303171" cy="303171"/>
          </a:xfrm>
          <a:prstGeom prst="rect">
            <a:avLst/>
          </a:prstGeom>
          <a:noFill/>
          <a:ln>
            <a:noFill/>
          </a:ln>
        </p:spPr>
      </p:pic>
      <p:pic>
        <p:nvPicPr>
          <p:cNvPr descr="Base de datos" id="147" name="Google Shape;147;p4"/>
          <p:cNvPicPr preferRelativeResize="0"/>
          <p:nvPr/>
        </p:nvPicPr>
        <p:blipFill rotWithShape="1">
          <a:blip r:embed="rId5">
            <a:alphaModFix/>
          </a:blip>
          <a:srcRect b="0" l="0" r="0" t="0"/>
          <a:stretch/>
        </p:blipFill>
        <p:spPr>
          <a:xfrm>
            <a:off x="9020721" y="2810702"/>
            <a:ext cx="303171" cy="303171"/>
          </a:xfrm>
          <a:prstGeom prst="rect">
            <a:avLst/>
          </a:prstGeom>
          <a:noFill/>
          <a:ln>
            <a:noFill/>
          </a:ln>
        </p:spPr>
      </p:pic>
      <p:pic>
        <p:nvPicPr>
          <p:cNvPr descr="Base de datos" id="148" name="Google Shape;148;p4"/>
          <p:cNvPicPr preferRelativeResize="0"/>
          <p:nvPr/>
        </p:nvPicPr>
        <p:blipFill rotWithShape="1">
          <a:blip r:embed="rId5">
            <a:alphaModFix/>
          </a:blip>
          <a:srcRect b="0" l="0" r="0" t="0"/>
          <a:stretch/>
        </p:blipFill>
        <p:spPr>
          <a:xfrm>
            <a:off x="4404783" y="1409714"/>
            <a:ext cx="303171" cy="303171"/>
          </a:xfrm>
          <a:prstGeom prst="rect">
            <a:avLst/>
          </a:prstGeom>
          <a:noFill/>
          <a:ln>
            <a:noFill/>
          </a:ln>
        </p:spPr>
      </p:pic>
      <p:sp>
        <p:nvSpPr>
          <p:cNvPr id="149" name="Google Shape;149;p4"/>
          <p:cNvSpPr txBox="1"/>
          <p:nvPr/>
        </p:nvSpPr>
        <p:spPr>
          <a:xfrm>
            <a:off x="5226075" y="1864225"/>
            <a:ext cx="3889800" cy="7389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200"/>
              <a:buFont typeface="Arial"/>
              <a:buNone/>
            </a:pPr>
            <a:r>
              <a:rPr b="1" i="0" lang="es-AR" sz="1200" u="none" cap="none" strike="noStrike">
                <a:solidFill>
                  <a:schemeClr val="dk1"/>
                </a:solidFill>
                <a:latin typeface="Arial"/>
                <a:ea typeface="Arial"/>
                <a:cs typeface="Arial"/>
                <a:sym typeface="Arial"/>
              </a:rPr>
              <a:t>. Polígonos de los barrios de CABA</a:t>
            </a:r>
            <a:endParaRPr b="1" i="0" sz="12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rPr b="1" i="0" lang="es-AR" sz="1200" u="none" cap="none" strike="noStrike">
                <a:solidFill>
                  <a:schemeClr val="dk1"/>
                </a:solidFill>
                <a:latin typeface="Arial"/>
                <a:ea typeface="Arial"/>
                <a:cs typeface="Arial"/>
                <a:sym typeface="Arial"/>
              </a:rPr>
              <a:t>. GeoJson de Ecobicis, Metrobús, Trenes</a:t>
            </a:r>
            <a:endParaRPr b="1" i="0" sz="12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rPr b="1" i="0" lang="es-AR" sz="1200" u="none" cap="none" strike="noStrike">
                <a:solidFill>
                  <a:schemeClr val="dk1"/>
                </a:solidFill>
                <a:latin typeface="Arial"/>
                <a:ea typeface="Arial"/>
                <a:cs typeface="Arial"/>
                <a:sym typeface="Arial"/>
              </a:rPr>
              <a:t>. Cantidad de viajes en Subte 2019</a:t>
            </a:r>
            <a:endParaRPr b="0" i="0" sz="1400" u="none" cap="none" strike="noStrike">
              <a:solidFill>
                <a:srgbClr val="000000"/>
              </a:solidFill>
              <a:latin typeface="Arial"/>
              <a:ea typeface="Arial"/>
              <a:cs typeface="Arial"/>
              <a:sym typeface="Arial"/>
            </a:endParaRPr>
          </a:p>
        </p:txBody>
      </p:sp>
      <p:sp>
        <p:nvSpPr>
          <p:cNvPr id="150" name="Google Shape;150;p4"/>
          <p:cNvSpPr txBox="1"/>
          <p:nvPr/>
        </p:nvSpPr>
        <p:spPr>
          <a:xfrm>
            <a:off x="6273950" y="5020825"/>
            <a:ext cx="3000000" cy="3849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es-AR" sz="1300" u="none" cap="none" strike="noStrike">
                <a:solidFill>
                  <a:srgbClr val="D5276E"/>
                </a:solidFill>
                <a:latin typeface="Arial"/>
                <a:ea typeface="Arial"/>
                <a:cs typeface="Arial"/>
                <a:sym typeface="Arial"/>
              </a:rPr>
              <a:t>Notebook.</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5"/>
          <p:cNvPicPr preferRelativeResize="0"/>
          <p:nvPr/>
        </p:nvPicPr>
        <p:blipFill rotWithShape="1">
          <a:blip r:embed="rId3">
            <a:alphaModFix/>
          </a:blip>
          <a:srcRect b="0" l="0" r="0" t="0"/>
          <a:stretch/>
        </p:blipFill>
        <p:spPr>
          <a:xfrm>
            <a:off x="4147575" y="3862450"/>
            <a:ext cx="5120051" cy="1750500"/>
          </a:xfrm>
          <a:prstGeom prst="rect">
            <a:avLst/>
          </a:prstGeom>
          <a:noFill/>
          <a:ln>
            <a:noFill/>
          </a:ln>
        </p:spPr>
      </p:pic>
      <p:sp>
        <p:nvSpPr>
          <p:cNvPr id="156" name="Google Shape;156;p5"/>
          <p:cNvSpPr/>
          <p:nvPr/>
        </p:nvSpPr>
        <p:spPr>
          <a:xfrm>
            <a:off x="162975" y="1071575"/>
            <a:ext cx="9696600" cy="4506600"/>
          </a:xfrm>
          <a:prstGeom prst="rect">
            <a:avLst/>
          </a:prstGeom>
          <a:noFill/>
          <a:ln cap="flat" cmpd="sng" w="38150">
            <a:solidFill>
              <a:srgbClr val="C0C0C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57" name="Google Shape;157;p5"/>
          <p:cNvSpPr/>
          <p:nvPr/>
        </p:nvSpPr>
        <p:spPr>
          <a:xfrm>
            <a:off x="0" y="0"/>
            <a:ext cx="6408000" cy="648000"/>
          </a:xfrm>
          <a:prstGeom prst="rect">
            <a:avLst/>
          </a:prstGeom>
          <a:solidFill>
            <a:srgbClr val="C0C0C0"/>
          </a:solidFill>
          <a:ln cap="flat" cmpd="sng" w="9525">
            <a:solidFill>
              <a:srgbClr val="C0C0C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8" name="Google Shape;158;p5"/>
          <p:cNvPicPr preferRelativeResize="0"/>
          <p:nvPr/>
        </p:nvPicPr>
        <p:blipFill rotWithShape="1">
          <a:blip r:embed="rId4">
            <a:alphaModFix/>
          </a:blip>
          <a:srcRect b="25254" l="0" r="0" t="25878"/>
          <a:stretch/>
        </p:blipFill>
        <p:spPr>
          <a:xfrm>
            <a:off x="6624000" y="180360"/>
            <a:ext cx="1596960" cy="575640"/>
          </a:xfrm>
          <a:prstGeom prst="rect">
            <a:avLst/>
          </a:prstGeom>
          <a:noFill/>
          <a:ln>
            <a:noFill/>
          </a:ln>
        </p:spPr>
      </p:pic>
      <p:sp>
        <p:nvSpPr>
          <p:cNvPr id="159" name="Google Shape;159;p5"/>
          <p:cNvSpPr txBox="1"/>
          <p:nvPr/>
        </p:nvSpPr>
        <p:spPr>
          <a:xfrm>
            <a:off x="6624000" y="648000"/>
            <a:ext cx="3528000" cy="578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0" i="0" lang="es-AR" sz="1800" u="none" cap="none" strike="noStrike">
                <a:solidFill>
                  <a:srgbClr val="000000"/>
                </a:solidFill>
                <a:latin typeface="Arial"/>
                <a:ea typeface="Arial"/>
                <a:cs typeface="Arial"/>
                <a:sym typeface="Arial"/>
              </a:rPr>
              <a:t>Python Data Analytics</a:t>
            </a:r>
            <a:endParaRPr b="0" i="0" sz="1800" u="none" cap="none" strike="noStrike">
              <a:solidFill>
                <a:srgbClr val="000000"/>
              </a:solidFill>
              <a:latin typeface="Arial"/>
              <a:ea typeface="Arial"/>
              <a:cs typeface="Arial"/>
              <a:sym typeface="Arial"/>
            </a:endParaRPr>
          </a:p>
        </p:txBody>
      </p:sp>
      <p:sp>
        <p:nvSpPr>
          <p:cNvPr id="160" name="Google Shape;160;p5"/>
          <p:cNvSpPr txBox="1"/>
          <p:nvPr/>
        </p:nvSpPr>
        <p:spPr>
          <a:xfrm>
            <a:off x="547547" y="303475"/>
            <a:ext cx="5860500" cy="596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1" i="0" lang="es-AR" sz="1800" u="none" cap="none" strike="noStrike">
                <a:solidFill>
                  <a:srgbClr val="FFFFFF"/>
                </a:solidFill>
                <a:latin typeface="Arial"/>
                <a:ea typeface="Arial"/>
                <a:cs typeface="Arial"/>
                <a:sym typeface="Arial"/>
              </a:rPr>
              <a:t>2. 	Preparación y transformación de datos ///</a:t>
            </a:r>
            <a:endParaRPr b="0" i="0" sz="1800" u="none" cap="none" strike="noStrike">
              <a:solidFill>
                <a:srgbClr val="000000"/>
              </a:solidFill>
              <a:latin typeface="Arial"/>
              <a:ea typeface="Arial"/>
              <a:cs typeface="Arial"/>
              <a:sym typeface="Arial"/>
            </a:endParaRPr>
          </a:p>
        </p:txBody>
      </p:sp>
      <p:sp>
        <p:nvSpPr>
          <p:cNvPr id="161" name="Google Shape;161;p5"/>
          <p:cNvSpPr txBox="1"/>
          <p:nvPr/>
        </p:nvSpPr>
        <p:spPr>
          <a:xfrm>
            <a:off x="732925" y="1283075"/>
            <a:ext cx="8722800" cy="8277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200"/>
              <a:buFont typeface="Arial"/>
              <a:buNone/>
            </a:pPr>
            <a:r>
              <a:rPr b="1" i="0" lang="es-AR" sz="1200" u="none" cap="none" strike="noStrike">
                <a:solidFill>
                  <a:schemeClr val="dk1"/>
                </a:solidFill>
                <a:latin typeface="Arial"/>
                <a:ea typeface="Arial"/>
                <a:cs typeface="Arial"/>
                <a:sym typeface="Arial"/>
              </a:rPr>
              <a:t>Properati //</a:t>
            </a:r>
            <a:endParaRPr b="1" i="0" sz="1200" u="none" cap="none" strike="noStrike">
              <a:solidFill>
                <a:schemeClr val="dk1"/>
              </a:solidFill>
              <a:latin typeface="Arial"/>
              <a:ea typeface="Arial"/>
              <a:cs typeface="Arial"/>
              <a:sym typeface="Arial"/>
            </a:endParaRPr>
          </a:p>
          <a:p>
            <a:pPr indent="0" lvl="0" marL="0" marR="0" rtl="0" algn="l">
              <a:lnSpc>
                <a:spcPct val="135714"/>
              </a:lnSpc>
              <a:spcBef>
                <a:spcPts val="0"/>
              </a:spcBef>
              <a:spcAft>
                <a:spcPts val="0"/>
              </a:spcAft>
              <a:buClr>
                <a:schemeClr val="dk1"/>
              </a:buClr>
              <a:buSzPts val="1100"/>
              <a:buFont typeface="Arial"/>
              <a:buNone/>
            </a:pPr>
            <a:r>
              <a:rPr b="0" i="0" lang="es-AR" sz="1200" u="sng" cap="none" strike="noStrike">
                <a:solidFill>
                  <a:schemeClr val="dk1"/>
                </a:solidFill>
                <a:latin typeface="Arial"/>
                <a:ea typeface="Arial"/>
                <a:cs typeface="Arial"/>
                <a:sym typeface="Arial"/>
              </a:rPr>
              <a:t>Limpieza de la base</a:t>
            </a:r>
            <a:r>
              <a:rPr b="1" i="0" lang="es-AR" sz="1200" u="sng" cap="none" strike="noStrike">
                <a:solidFill>
                  <a:schemeClr val="dk1"/>
                </a:solidFill>
                <a:latin typeface="Arial"/>
                <a:ea typeface="Arial"/>
                <a:cs typeface="Arial"/>
                <a:sym typeface="Arial"/>
              </a:rPr>
              <a:t> </a:t>
            </a:r>
            <a:r>
              <a:rPr b="0" i="0" lang="es-AR" sz="1200" u="none" cap="none" strike="noStrike">
                <a:solidFill>
                  <a:srgbClr val="000000"/>
                </a:solidFill>
                <a:latin typeface="Arial"/>
                <a:ea typeface="Arial"/>
                <a:cs typeface="Arial"/>
                <a:sym typeface="Arial"/>
              </a:rPr>
              <a:t>Partimos de 1 millón de datos y realizamos las siguientes transformaciones:</a:t>
            </a:r>
            <a:endParaRPr b="0" i="0" sz="1200" u="none" cap="none" strike="noStrike">
              <a:solidFill>
                <a:srgbClr val="000000"/>
              </a:solidFill>
              <a:latin typeface="Arial"/>
              <a:ea typeface="Arial"/>
              <a:cs typeface="Arial"/>
              <a:sym typeface="Arial"/>
            </a:endParaRPr>
          </a:p>
        </p:txBody>
      </p:sp>
      <p:sp>
        <p:nvSpPr>
          <p:cNvPr id="162" name="Google Shape;162;p5"/>
          <p:cNvSpPr/>
          <p:nvPr/>
        </p:nvSpPr>
        <p:spPr>
          <a:xfrm>
            <a:off x="162975" y="721200"/>
            <a:ext cx="3384000" cy="432000"/>
          </a:xfrm>
          <a:prstGeom prst="rect">
            <a:avLst/>
          </a:prstGeom>
          <a:solidFill>
            <a:srgbClr val="C0C0C0"/>
          </a:solidFill>
          <a:ln cap="flat" cmpd="sng" w="38150">
            <a:solidFill>
              <a:srgbClr val="C0C0C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5"/>
          <p:cNvSpPr txBox="1"/>
          <p:nvPr/>
        </p:nvSpPr>
        <p:spPr>
          <a:xfrm>
            <a:off x="342975" y="806520"/>
            <a:ext cx="3155100" cy="286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200"/>
              <a:buFont typeface="Arial"/>
              <a:buNone/>
            </a:pPr>
            <a:r>
              <a:rPr b="1" i="0" lang="es-AR" sz="1200" u="none" cap="none" strike="noStrike">
                <a:solidFill>
                  <a:srgbClr val="FFFFFF"/>
                </a:solidFill>
                <a:latin typeface="Arial"/>
                <a:ea typeface="Arial"/>
                <a:cs typeface="Arial"/>
                <a:sym typeface="Arial"/>
              </a:rPr>
              <a:t>B /// Precio m².</a:t>
            </a:r>
            <a:endParaRPr b="0" i="0" sz="1200" u="none" cap="none" strike="noStrike">
              <a:solidFill>
                <a:srgbClr val="000000"/>
              </a:solidFill>
              <a:latin typeface="Arial"/>
              <a:ea typeface="Arial"/>
              <a:cs typeface="Arial"/>
              <a:sym typeface="Arial"/>
            </a:endParaRPr>
          </a:p>
        </p:txBody>
      </p:sp>
      <p:pic>
        <p:nvPicPr>
          <p:cNvPr descr="Business statistics, data collection and data processing isometric icon, finished result Free Vector" id="164" name="Google Shape;164;p5"/>
          <p:cNvPicPr preferRelativeResize="0"/>
          <p:nvPr/>
        </p:nvPicPr>
        <p:blipFill rotWithShape="1">
          <a:blip r:embed="rId5">
            <a:alphaModFix/>
          </a:blip>
          <a:srcRect b="27408" l="38769" r="38459" t="20321"/>
          <a:stretch/>
        </p:blipFill>
        <p:spPr>
          <a:xfrm>
            <a:off x="8437749" y="1359282"/>
            <a:ext cx="1210725" cy="1620425"/>
          </a:xfrm>
          <a:prstGeom prst="rect">
            <a:avLst/>
          </a:prstGeom>
          <a:noFill/>
          <a:ln>
            <a:noFill/>
          </a:ln>
        </p:spPr>
      </p:pic>
      <p:sp>
        <p:nvSpPr>
          <p:cNvPr id="165" name="Google Shape;165;p5"/>
          <p:cNvSpPr txBox="1"/>
          <p:nvPr/>
        </p:nvSpPr>
        <p:spPr>
          <a:xfrm>
            <a:off x="732925" y="1673500"/>
            <a:ext cx="9347700" cy="2385900"/>
          </a:xfrm>
          <a:prstGeom prst="rect">
            <a:avLst/>
          </a:prstGeom>
          <a:noFill/>
          <a:ln>
            <a:noFill/>
          </a:ln>
        </p:spPr>
        <p:txBody>
          <a:bodyPr anchorCtr="0" anchor="t" bIns="91425" lIns="91425" spcFirstLastPara="1" rIns="91425" wrap="square" tIns="91425">
            <a:spAutoFit/>
          </a:bodyPr>
          <a:lstStyle/>
          <a:p>
            <a:pPr indent="-298450" lvl="0" marL="457200" marR="0" rtl="0" algn="just">
              <a:lnSpc>
                <a:spcPct val="100000"/>
              </a:lnSpc>
              <a:spcBef>
                <a:spcPts val="0"/>
              </a:spcBef>
              <a:spcAft>
                <a:spcPts val="0"/>
              </a:spcAft>
              <a:buClr>
                <a:schemeClr val="dk1"/>
              </a:buClr>
              <a:buSzPts val="1100"/>
              <a:buFont typeface="Arial"/>
              <a:buChar char="●"/>
            </a:pPr>
            <a:r>
              <a:rPr b="0" i="0" lang="es-AR" sz="1100" u="none" cap="none" strike="noStrike">
                <a:solidFill>
                  <a:schemeClr val="dk1"/>
                </a:solidFill>
                <a:latin typeface="Arial"/>
                <a:ea typeface="Arial"/>
                <a:cs typeface="Arial"/>
                <a:sym typeface="Arial"/>
              </a:rPr>
              <a:t>Filtramos las publicaciones de Argentina (983.764)</a:t>
            </a:r>
            <a:endParaRPr b="0" i="0" sz="1100" u="none" cap="none" strike="noStrike">
              <a:solidFill>
                <a:schemeClr val="dk1"/>
              </a:solidFill>
              <a:latin typeface="Arial"/>
              <a:ea typeface="Arial"/>
              <a:cs typeface="Arial"/>
              <a:sym typeface="Arial"/>
            </a:endParaRPr>
          </a:p>
          <a:p>
            <a:pPr indent="-298450" lvl="0" marL="457200" marR="0" rtl="0" algn="just">
              <a:lnSpc>
                <a:spcPct val="100000"/>
              </a:lnSpc>
              <a:spcBef>
                <a:spcPts val="0"/>
              </a:spcBef>
              <a:spcAft>
                <a:spcPts val="0"/>
              </a:spcAft>
              <a:buClr>
                <a:schemeClr val="dk1"/>
              </a:buClr>
              <a:buSzPts val="1100"/>
              <a:buFont typeface="Arial"/>
              <a:buChar char="●"/>
            </a:pPr>
            <a:r>
              <a:rPr b="0" i="0" lang="es-AR" sz="1100" u="none" cap="none" strike="noStrike">
                <a:solidFill>
                  <a:schemeClr val="dk1"/>
                </a:solidFill>
                <a:latin typeface="Arial"/>
                <a:ea typeface="Arial"/>
                <a:cs typeface="Arial"/>
                <a:sym typeface="Arial"/>
              </a:rPr>
              <a:t>Filtramos las publicaciones de CABA ( 253.265)</a:t>
            </a:r>
            <a:endParaRPr b="0" i="0" sz="1100" u="none" cap="none" strike="noStrike">
              <a:solidFill>
                <a:schemeClr val="dk1"/>
              </a:solidFill>
              <a:latin typeface="Arial"/>
              <a:ea typeface="Arial"/>
              <a:cs typeface="Arial"/>
              <a:sym typeface="Arial"/>
            </a:endParaRPr>
          </a:p>
          <a:p>
            <a:pPr indent="-298450" lvl="0" marL="457200" marR="0" rtl="0" algn="just">
              <a:lnSpc>
                <a:spcPct val="100000"/>
              </a:lnSpc>
              <a:spcBef>
                <a:spcPts val="0"/>
              </a:spcBef>
              <a:spcAft>
                <a:spcPts val="0"/>
              </a:spcAft>
              <a:buClr>
                <a:schemeClr val="dk1"/>
              </a:buClr>
              <a:buSzPts val="1100"/>
              <a:buFont typeface="Arial"/>
              <a:buChar char="●"/>
            </a:pPr>
            <a:r>
              <a:rPr b="0" i="0" lang="es-AR" sz="1100" u="none" cap="none" strike="noStrike">
                <a:solidFill>
                  <a:schemeClr val="dk1"/>
                </a:solidFill>
                <a:latin typeface="Arial"/>
                <a:ea typeface="Arial"/>
                <a:cs typeface="Arial"/>
                <a:sym typeface="Arial"/>
              </a:rPr>
              <a:t>Filtramos únicamente propiedades en venta (182.060)</a:t>
            </a:r>
            <a:endParaRPr b="0" i="0" sz="1100" u="none" cap="none" strike="noStrike">
              <a:solidFill>
                <a:schemeClr val="dk1"/>
              </a:solidFill>
              <a:latin typeface="Arial"/>
              <a:ea typeface="Arial"/>
              <a:cs typeface="Arial"/>
              <a:sym typeface="Arial"/>
            </a:endParaRPr>
          </a:p>
          <a:p>
            <a:pPr indent="-298450" lvl="0" marL="457200" marR="0" rtl="0" algn="just">
              <a:lnSpc>
                <a:spcPct val="100000"/>
              </a:lnSpc>
              <a:spcBef>
                <a:spcPts val="0"/>
              </a:spcBef>
              <a:spcAft>
                <a:spcPts val="0"/>
              </a:spcAft>
              <a:buClr>
                <a:schemeClr val="dk1"/>
              </a:buClr>
              <a:buSzPts val="1100"/>
              <a:buFont typeface="Arial"/>
              <a:buChar char="●"/>
            </a:pPr>
            <a:r>
              <a:rPr b="0" i="0" lang="es-AR" sz="1100" u="none" cap="none" strike="noStrike">
                <a:solidFill>
                  <a:schemeClr val="dk1"/>
                </a:solidFill>
                <a:latin typeface="Arial"/>
                <a:ea typeface="Arial"/>
                <a:cs typeface="Arial"/>
                <a:sym typeface="Arial"/>
              </a:rPr>
              <a:t>Filtramos únicamente departamentos (111.576)</a:t>
            </a:r>
            <a:endParaRPr b="0" i="0" sz="1100" u="none" cap="none" strike="noStrike">
              <a:solidFill>
                <a:schemeClr val="dk1"/>
              </a:solidFill>
              <a:latin typeface="Arial"/>
              <a:ea typeface="Arial"/>
              <a:cs typeface="Arial"/>
              <a:sym typeface="Arial"/>
            </a:endParaRPr>
          </a:p>
          <a:p>
            <a:pPr indent="-298450" lvl="0" marL="457200" marR="0" rtl="0" algn="just">
              <a:lnSpc>
                <a:spcPct val="100000"/>
              </a:lnSpc>
              <a:spcBef>
                <a:spcPts val="0"/>
              </a:spcBef>
              <a:spcAft>
                <a:spcPts val="0"/>
              </a:spcAft>
              <a:buClr>
                <a:schemeClr val="dk1"/>
              </a:buClr>
              <a:buSzPts val="1100"/>
              <a:buFont typeface="Arial"/>
              <a:buChar char="●"/>
            </a:pPr>
            <a:r>
              <a:rPr b="0" i="0" lang="es-AR" sz="1100" u="none" cap="none" strike="noStrike">
                <a:solidFill>
                  <a:schemeClr val="dk1"/>
                </a:solidFill>
                <a:latin typeface="Arial"/>
                <a:ea typeface="Arial"/>
                <a:cs typeface="Arial"/>
                <a:sym typeface="Arial"/>
              </a:rPr>
              <a:t>Filtramos únicamente deptos entre 1 y 3 ambientes (83.270)</a:t>
            </a:r>
            <a:endParaRPr b="0" i="0" sz="1100" u="none" cap="none" strike="noStrike">
              <a:solidFill>
                <a:schemeClr val="dk1"/>
              </a:solidFill>
              <a:latin typeface="Arial"/>
              <a:ea typeface="Arial"/>
              <a:cs typeface="Arial"/>
              <a:sym typeface="Arial"/>
            </a:endParaRPr>
          </a:p>
          <a:p>
            <a:pPr indent="-298450" lvl="0" marL="457200" marR="0" rtl="0" algn="just">
              <a:lnSpc>
                <a:spcPct val="100000"/>
              </a:lnSpc>
              <a:spcBef>
                <a:spcPts val="0"/>
              </a:spcBef>
              <a:spcAft>
                <a:spcPts val="0"/>
              </a:spcAft>
              <a:buClr>
                <a:schemeClr val="dk1"/>
              </a:buClr>
              <a:buSzPts val="1100"/>
              <a:buFont typeface="Arial"/>
              <a:buChar char="●"/>
            </a:pPr>
            <a:r>
              <a:rPr b="0" i="0" lang="es-AR" sz="1100" u="none" cap="none" strike="noStrike">
                <a:solidFill>
                  <a:schemeClr val="dk1"/>
                </a:solidFill>
                <a:latin typeface="Arial"/>
                <a:ea typeface="Arial"/>
                <a:cs typeface="Arial"/>
                <a:sym typeface="Arial"/>
              </a:rPr>
              <a:t>Eliminamos registros sin precio publicado (81.034)</a:t>
            </a:r>
            <a:endParaRPr b="0" i="0" sz="1100" u="none" cap="none" strike="noStrike">
              <a:solidFill>
                <a:schemeClr val="dk1"/>
              </a:solidFill>
              <a:latin typeface="Arial"/>
              <a:ea typeface="Arial"/>
              <a:cs typeface="Arial"/>
              <a:sym typeface="Arial"/>
            </a:endParaRPr>
          </a:p>
          <a:p>
            <a:pPr indent="-298450" lvl="0" marL="457200" marR="0" rtl="0" algn="just">
              <a:lnSpc>
                <a:spcPct val="100000"/>
              </a:lnSpc>
              <a:spcBef>
                <a:spcPts val="0"/>
              </a:spcBef>
              <a:spcAft>
                <a:spcPts val="0"/>
              </a:spcAft>
              <a:buClr>
                <a:schemeClr val="dk1"/>
              </a:buClr>
              <a:buSzPts val="1100"/>
              <a:buFont typeface="Arial"/>
              <a:buChar char="●"/>
            </a:pPr>
            <a:r>
              <a:rPr b="0" i="0" lang="es-AR" sz="1100" u="none" cap="none" strike="noStrike">
                <a:solidFill>
                  <a:schemeClr val="dk1"/>
                </a:solidFill>
                <a:latin typeface="Arial"/>
                <a:ea typeface="Arial"/>
                <a:cs typeface="Arial"/>
                <a:sym typeface="Arial"/>
              </a:rPr>
              <a:t>Eliminamos registros sin el dato de cantidad de m2 de la propiedad (62.473)</a:t>
            </a:r>
            <a:endParaRPr b="0" i="0" sz="1100" u="none" cap="none" strike="noStrike">
              <a:solidFill>
                <a:schemeClr val="dk1"/>
              </a:solidFill>
              <a:latin typeface="Arial"/>
              <a:ea typeface="Arial"/>
              <a:cs typeface="Arial"/>
              <a:sym typeface="Arial"/>
            </a:endParaRPr>
          </a:p>
          <a:p>
            <a:pPr indent="-298450" lvl="0" marL="457200" marR="0" rtl="0" algn="just">
              <a:lnSpc>
                <a:spcPct val="100000"/>
              </a:lnSpc>
              <a:spcBef>
                <a:spcPts val="0"/>
              </a:spcBef>
              <a:spcAft>
                <a:spcPts val="0"/>
              </a:spcAft>
              <a:buClr>
                <a:schemeClr val="dk1"/>
              </a:buClr>
              <a:buSzPts val="1100"/>
              <a:buFont typeface="Arial"/>
              <a:buChar char="●"/>
            </a:pPr>
            <a:r>
              <a:rPr b="0" i="0" lang="es-AR" sz="1100" u="none" cap="none" strike="noStrike">
                <a:solidFill>
                  <a:schemeClr val="dk1"/>
                </a:solidFill>
                <a:latin typeface="Arial"/>
                <a:ea typeface="Arial"/>
                <a:cs typeface="Arial"/>
                <a:sym typeface="Arial"/>
              </a:rPr>
              <a:t>Filtramos únicamente propiedades con precios en dólares (61.751)</a:t>
            </a:r>
            <a:endParaRPr b="0" i="0" sz="1100" u="none" cap="none" strike="noStrike">
              <a:solidFill>
                <a:schemeClr val="dk1"/>
              </a:solidFill>
              <a:latin typeface="Arial"/>
              <a:ea typeface="Arial"/>
              <a:cs typeface="Arial"/>
              <a:sym typeface="Arial"/>
            </a:endParaRPr>
          </a:p>
          <a:p>
            <a:pPr indent="-298450" lvl="0" marL="457200" marR="0" rtl="0" algn="just">
              <a:lnSpc>
                <a:spcPct val="100000"/>
              </a:lnSpc>
              <a:spcBef>
                <a:spcPts val="0"/>
              </a:spcBef>
              <a:spcAft>
                <a:spcPts val="0"/>
              </a:spcAft>
              <a:buClr>
                <a:schemeClr val="dk1"/>
              </a:buClr>
              <a:buSzPts val="1100"/>
              <a:buFont typeface="Arial"/>
              <a:buChar char="●"/>
            </a:pPr>
            <a:r>
              <a:rPr b="0" i="0" lang="es-AR" sz="1100" u="none" cap="none" strike="noStrike">
                <a:solidFill>
                  <a:schemeClr val="dk1"/>
                </a:solidFill>
                <a:latin typeface="Arial"/>
                <a:ea typeface="Arial"/>
                <a:cs typeface="Arial"/>
                <a:sym typeface="Arial"/>
              </a:rPr>
              <a:t>Calculamos el precio del m2 como Precio/Superficie cubierta </a:t>
            </a:r>
            <a:endParaRPr b="0" i="0" sz="1100" u="none" cap="none" strike="noStrike">
              <a:solidFill>
                <a:schemeClr val="dk1"/>
              </a:solidFill>
              <a:latin typeface="Arial"/>
              <a:ea typeface="Arial"/>
              <a:cs typeface="Arial"/>
              <a:sym typeface="Arial"/>
            </a:endParaRPr>
          </a:p>
          <a:p>
            <a:pPr indent="-298450" lvl="0" marL="457200" marR="0" rtl="0" algn="just">
              <a:lnSpc>
                <a:spcPct val="100000"/>
              </a:lnSpc>
              <a:spcBef>
                <a:spcPts val="0"/>
              </a:spcBef>
              <a:spcAft>
                <a:spcPts val="0"/>
              </a:spcAft>
              <a:buClr>
                <a:schemeClr val="dk1"/>
              </a:buClr>
              <a:buSzPts val="1100"/>
              <a:buFont typeface="Arial"/>
              <a:buChar char="●"/>
            </a:pPr>
            <a:r>
              <a:rPr b="0" i="0" lang="es-AR" sz="1100" u="none" cap="none" strike="noStrike">
                <a:solidFill>
                  <a:schemeClr val="dk1"/>
                </a:solidFill>
                <a:latin typeface="Arial"/>
                <a:ea typeface="Arial"/>
                <a:cs typeface="Arial"/>
                <a:sym typeface="Arial"/>
              </a:rPr>
              <a:t>Renombramos Columnas</a:t>
            </a:r>
            <a:endParaRPr b="0" i="0" sz="1100" u="none" cap="none" strike="noStrike">
              <a:solidFill>
                <a:schemeClr val="dk1"/>
              </a:solidFill>
              <a:latin typeface="Arial"/>
              <a:ea typeface="Arial"/>
              <a:cs typeface="Arial"/>
              <a:sym typeface="Arial"/>
            </a:endParaRPr>
          </a:p>
          <a:p>
            <a:pPr indent="-298450" lvl="0" marL="457200" marR="0" rtl="0" algn="just">
              <a:lnSpc>
                <a:spcPct val="100000"/>
              </a:lnSpc>
              <a:spcBef>
                <a:spcPts val="0"/>
              </a:spcBef>
              <a:spcAft>
                <a:spcPts val="0"/>
              </a:spcAft>
              <a:buClr>
                <a:schemeClr val="dk1"/>
              </a:buClr>
              <a:buSzPts val="1100"/>
              <a:buFont typeface="Arial"/>
              <a:buChar char="●"/>
            </a:pPr>
            <a:r>
              <a:rPr b="0" i="0" lang="es-AR" sz="1100" u="none" cap="none" strike="noStrike">
                <a:solidFill>
                  <a:schemeClr val="dk1"/>
                </a:solidFill>
                <a:latin typeface="Arial"/>
                <a:ea typeface="Arial"/>
                <a:cs typeface="Arial"/>
                <a:sym typeface="Arial"/>
              </a:rPr>
              <a:t>Filtramos los datos con información de la latitud y longitud de la propiedad (57.717)</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s-AR" sz="1100" u="none" cap="none" strike="noStrike">
                <a:solidFill>
                  <a:schemeClr val="dk1"/>
                </a:solidFill>
                <a:highlight>
                  <a:srgbClr val="FFFFFE"/>
                </a:highlight>
                <a:latin typeface="Arial"/>
                <a:ea typeface="Arial"/>
                <a:cs typeface="Arial"/>
                <a:sym typeface="Arial"/>
              </a:rPr>
              <a:t>Para evitar demoras en el procesamiento de datos, trabajamos únicamente con las publicaciones del 1Q2020 (13.430) y eliminamos las publicaciones duplicadas (11.829)</a:t>
            </a:r>
            <a:endParaRPr b="0" i="0" sz="1100" u="none" cap="none" strike="noStrike">
              <a:solidFill>
                <a:schemeClr val="dk1"/>
              </a:solidFill>
              <a:latin typeface="Arial"/>
              <a:ea typeface="Arial"/>
              <a:cs typeface="Arial"/>
              <a:sym typeface="Arial"/>
            </a:endParaRPr>
          </a:p>
        </p:txBody>
      </p:sp>
      <p:pic>
        <p:nvPicPr>
          <p:cNvPr descr="Cubo y fregona" id="166" name="Google Shape;166;p5"/>
          <p:cNvPicPr preferRelativeResize="0"/>
          <p:nvPr/>
        </p:nvPicPr>
        <p:blipFill rotWithShape="1">
          <a:blip r:embed="rId6">
            <a:alphaModFix/>
          </a:blip>
          <a:srcRect b="0" l="0" r="0" t="0"/>
          <a:stretch/>
        </p:blipFill>
        <p:spPr>
          <a:xfrm>
            <a:off x="495371" y="1369188"/>
            <a:ext cx="274864" cy="274864"/>
          </a:xfrm>
          <a:prstGeom prst="rect">
            <a:avLst/>
          </a:prstGeom>
          <a:noFill/>
          <a:ln>
            <a:noFill/>
          </a:ln>
        </p:spPr>
      </p:pic>
      <p:sp>
        <p:nvSpPr>
          <p:cNvPr id="167" name="Google Shape;167;p5"/>
          <p:cNvSpPr txBox="1"/>
          <p:nvPr/>
        </p:nvSpPr>
        <p:spPr>
          <a:xfrm>
            <a:off x="509600" y="3656425"/>
            <a:ext cx="4161900" cy="400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6"/>
          <p:cNvSpPr/>
          <p:nvPr/>
        </p:nvSpPr>
        <p:spPr>
          <a:xfrm>
            <a:off x="810075" y="1824350"/>
            <a:ext cx="8669100" cy="3372600"/>
          </a:xfrm>
          <a:prstGeom prst="rect">
            <a:avLst/>
          </a:prstGeom>
          <a:noFill/>
          <a:ln cap="flat" cmpd="sng" w="38150">
            <a:solidFill>
              <a:srgbClr val="C0C0C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73" name="Google Shape;173;p6"/>
          <p:cNvSpPr/>
          <p:nvPr/>
        </p:nvSpPr>
        <p:spPr>
          <a:xfrm>
            <a:off x="0" y="0"/>
            <a:ext cx="6408000" cy="648000"/>
          </a:xfrm>
          <a:prstGeom prst="rect">
            <a:avLst/>
          </a:prstGeom>
          <a:solidFill>
            <a:srgbClr val="C0C0C0"/>
          </a:solidFill>
          <a:ln cap="flat" cmpd="sng" w="9525">
            <a:solidFill>
              <a:srgbClr val="C0C0C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4" name="Google Shape;174;p6"/>
          <p:cNvPicPr preferRelativeResize="0"/>
          <p:nvPr/>
        </p:nvPicPr>
        <p:blipFill rotWithShape="1">
          <a:blip r:embed="rId3">
            <a:alphaModFix/>
          </a:blip>
          <a:srcRect b="25254" l="0" r="0" t="25878"/>
          <a:stretch/>
        </p:blipFill>
        <p:spPr>
          <a:xfrm>
            <a:off x="6624000" y="180360"/>
            <a:ext cx="1596960" cy="575640"/>
          </a:xfrm>
          <a:prstGeom prst="rect">
            <a:avLst/>
          </a:prstGeom>
          <a:noFill/>
          <a:ln>
            <a:noFill/>
          </a:ln>
        </p:spPr>
      </p:pic>
      <p:sp>
        <p:nvSpPr>
          <p:cNvPr id="175" name="Google Shape;175;p6"/>
          <p:cNvSpPr txBox="1"/>
          <p:nvPr/>
        </p:nvSpPr>
        <p:spPr>
          <a:xfrm>
            <a:off x="6624000" y="648000"/>
            <a:ext cx="3528000" cy="578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0" i="0" lang="es-AR" sz="1800" u="none" cap="none" strike="noStrike">
                <a:solidFill>
                  <a:srgbClr val="000000"/>
                </a:solidFill>
                <a:latin typeface="Arial"/>
                <a:ea typeface="Arial"/>
                <a:cs typeface="Arial"/>
                <a:sym typeface="Arial"/>
              </a:rPr>
              <a:t>Python Data Analytics</a:t>
            </a:r>
            <a:endParaRPr b="0" i="0" sz="1800" u="none" cap="none" strike="noStrike">
              <a:solidFill>
                <a:srgbClr val="000000"/>
              </a:solidFill>
              <a:latin typeface="Arial"/>
              <a:ea typeface="Arial"/>
              <a:cs typeface="Arial"/>
              <a:sym typeface="Arial"/>
            </a:endParaRPr>
          </a:p>
        </p:txBody>
      </p:sp>
      <p:sp>
        <p:nvSpPr>
          <p:cNvPr id="176" name="Google Shape;176;p6"/>
          <p:cNvSpPr txBox="1"/>
          <p:nvPr/>
        </p:nvSpPr>
        <p:spPr>
          <a:xfrm>
            <a:off x="547547" y="303475"/>
            <a:ext cx="5860500" cy="596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1" i="0" lang="es-AR" sz="1800" u="none" cap="none" strike="noStrike">
                <a:solidFill>
                  <a:srgbClr val="FFFFFF"/>
                </a:solidFill>
                <a:latin typeface="Arial"/>
                <a:ea typeface="Arial"/>
                <a:cs typeface="Arial"/>
                <a:sym typeface="Arial"/>
              </a:rPr>
              <a:t>2. 	Preparación y transformación de datos ///</a:t>
            </a:r>
            <a:endParaRPr b="0" i="0" sz="1800" u="none" cap="none" strike="noStrike">
              <a:solidFill>
                <a:srgbClr val="000000"/>
              </a:solidFill>
              <a:latin typeface="Arial"/>
              <a:ea typeface="Arial"/>
              <a:cs typeface="Arial"/>
              <a:sym typeface="Arial"/>
            </a:endParaRPr>
          </a:p>
        </p:txBody>
      </p:sp>
      <p:sp>
        <p:nvSpPr>
          <p:cNvPr id="177" name="Google Shape;177;p6"/>
          <p:cNvSpPr txBox="1"/>
          <p:nvPr/>
        </p:nvSpPr>
        <p:spPr>
          <a:xfrm>
            <a:off x="1122800" y="1663750"/>
            <a:ext cx="7965900" cy="34818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Arial"/>
              <a:ea typeface="Arial"/>
              <a:cs typeface="Arial"/>
              <a:sym typeface="Arial"/>
            </a:endParaRPr>
          </a:p>
          <a:p>
            <a:pPr indent="0" lvl="0" marL="0" marR="0" rtl="0" algn="just">
              <a:lnSpc>
                <a:spcPct val="135714"/>
              </a:lnSpc>
              <a:spcBef>
                <a:spcPts val="0"/>
              </a:spcBef>
              <a:spcAft>
                <a:spcPts val="0"/>
              </a:spcAft>
              <a:buClr>
                <a:srgbClr val="000000"/>
              </a:buClr>
              <a:buSzPts val="1200"/>
              <a:buFont typeface="Arial"/>
              <a:buNone/>
            </a:pPr>
            <a:r>
              <a:rPr b="0" i="0" lang="es-AR" sz="1200" u="none" cap="none" strike="noStrike">
                <a:solidFill>
                  <a:schemeClr val="dk1"/>
                </a:solidFill>
                <a:latin typeface="Arial"/>
                <a:ea typeface="Arial"/>
                <a:cs typeface="Arial"/>
                <a:sym typeface="Arial"/>
              </a:rPr>
              <a:t>a) Utilizando Geopy </a:t>
            </a:r>
            <a:r>
              <a:rPr b="1" i="0" lang="es-AR" sz="1200" u="none" cap="none" strike="noStrike">
                <a:solidFill>
                  <a:schemeClr val="dk1"/>
                </a:solidFill>
                <a:latin typeface="Arial"/>
                <a:ea typeface="Arial"/>
                <a:cs typeface="Arial"/>
                <a:sym typeface="Arial"/>
              </a:rPr>
              <a:t>calculamos la distancia </a:t>
            </a:r>
            <a:r>
              <a:rPr b="0" i="0" lang="es-AR" sz="1200" u="none" cap="none" strike="noStrike">
                <a:solidFill>
                  <a:schemeClr val="dk1"/>
                </a:solidFill>
                <a:latin typeface="Arial"/>
                <a:ea typeface="Arial"/>
                <a:cs typeface="Arial"/>
                <a:sym typeface="Arial"/>
              </a:rPr>
              <a:t>de cada propiedad a la </a:t>
            </a:r>
            <a:r>
              <a:rPr b="1" i="0" lang="es-AR" sz="1200" u="none" cap="none" strike="noStrike">
                <a:solidFill>
                  <a:schemeClr val="dk1"/>
                </a:solidFill>
                <a:latin typeface="Arial"/>
                <a:ea typeface="Arial"/>
                <a:cs typeface="Arial"/>
                <a:sym typeface="Arial"/>
              </a:rPr>
              <a:t>estación de subte más cercana</a:t>
            </a:r>
            <a:r>
              <a:rPr b="0" i="0" lang="es-AR" sz="1200" u="none" cap="none" strike="noStrike">
                <a:solidFill>
                  <a:schemeClr val="dk1"/>
                </a:solidFill>
                <a:latin typeface="Arial"/>
                <a:ea typeface="Arial"/>
                <a:cs typeface="Arial"/>
                <a:sym typeface="Arial"/>
              </a:rPr>
              <a:t> y adicionalmente </a:t>
            </a:r>
            <a:r>
              <a:rPr b="1" i="0" lang="es-AR" sz="1200" u="none" cap="none" strike="noStrike">
                <a:solidFill>
                  <a:schemeClr val="dk1"/>
                </a:solidFill>
                <a:latin typeface="Arial"/>
                <a:ea typeface="Arial"/>
                <a:cs typeface="Arial"/>
                <a:sym typeface="Arial"/>
              </a:rPr>
              <a:t>generamos una columna</a:t>
            </a:r>
            <a:r>
              <a:rPr b="0" i="0" lang="es-AR" sz="1200" u="none" cap="none" strike="noStrike">
                <a:solidFill>
                  <a:schemeClr val="dk1"/>
                </a:solidFill>
                <a:latin typeface="Arial"/>
                <a:ea typeface="Arial"/>
                <a:cs typeface="Arial"/>
                <a:sym typeface="Arial"/>
              </a:rPr>
              <a:t> con el nombre de la estación más cercana</a:t>
            </a:r>
            <a:endParaRPr b="0" i="0" sz="1200" u="none" cap="none" strike="noStrike">
              <a:solidFill>
                <a:schemeClr val="dk1"/>
              </a:solidFill>
              <a:latin typeface="Arial"/>
              <a:ea typeface="Arial"/>
              <a:cs typeface="Arial"/>
              <a:sym typeface="Arial"/>
            </a:endParaRPr>
          </a:p>
          <a:p>
            <a:pPr indent="0" lvl="0" marL="0" marR="0" rtl="0" algn="just">
              <a:lnSpc>
                <a:spcPct val="135714"/>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0" lvl="0" marL="0" marR="0" rtl="0" algn="just">
              <a:lnSpc>
                <a:spcPct val="135714"/>
              </a:lnSpc>
              <a:spcBef>
                <a:spcPts val="0"/>
              </a:spcBef>
              <a:spcAft>
                <a:spcPts val="0"/>
              </a:spcAft>
              <a:buClr>
                <a:srgbClr val="000000"/>
              </a:buClr>
              <a:buSzPts val="1200"/>
              <a:buFont typeface="Arial"/>
              <a:buNone/>
            </a:pPr>
            <a:r>
              <a:rPr b="0" i="0" lang="es-AR" sz="1200" u="none" cap="none" strike="noStrike">
                <a:solidFill>
                  <a:schemeClr val="dk1"/>
                </a:solidFill>
                <a:latin typeface="Arial"/>
                <a:ea typeface="Arial"/>
                <a:cs typeface="Arial"/>
                <a:sym typeface="Arial"/>
              </a:rPr>
              <a:t>b) Trabajamos únicamente con las publicaciones del </a:t>
            </a:r>
            <a:r>
              <a:rPr b="1" i="0" lang="es-AR" sz="1200" u="none" cap="none" strike="noStrike">
                <a:solidFill>
                  <a:schemeClr val="dk1"/>
                </a:solidFill>
                <a:latin typeface="Arial"/>
                <a:ea typeface="Arial"/>
                <a:cs typeface="Arial"/>
                <a:sym typeface="Arial"/>
              </a:rPr>
              <a:t>1Q2020 (13.430)</a:t>
            </a:r>
            <a:r>
              <a:rPr b="0" i="0" lang="es-AR" sz="1200" u="none" cap="none" strike="noStrike">
                <a:solidFill>
                  <a:schemeClr val="dk1"/>
                </a:solidFill>
                <a:latin typeface="Arial"/>
                <a:ea typeface="Arial"/>
                <a:cs typeface="Arial"/>
                <a:sym typeface="Arial"/>
              </a:rPr>
              <a:t> y eliminamos las publicaciones duplicadas (11.829). De esta manera acotamos un poco el análisis y </a:t>
            </a:r>
            <a:r>
              <a:rPr b="1" i="0" lang="es-AR" sz="1200" u="none" cap="none" strike="noStrike">
                <a:solidFill>
                  <a:schemeClr val="dk1"/>
                </a:solidFill>
                <a:latin typeface="Arial"/>
                <a:ea typeface="Arial"/>
                <a:cs typeface="Arial"/>
                <a:sym typeface="Arial"/>
              </a:rPr>
              <a:t>evitamos demoras </a:t>
            </a:r>
            <a:r>
              <a:rPr b="0" i="0" lang="es-AR" sz="1200" u="none" cap="none" strike="noStrike">
                <a:solidFill>
                  <a:schemeClr val="dk1"/>
                </a:solidFill>
                <a:latin typeface="Arial"/>
                <a:ea typeface="Arial"/>
                <a:cs typeface="Arial"/>
                <a:sym typeface="Arial"/>
              </a:rPr>
              <a:t>en el procesamiento</a:t>
            </a:r>
            <a:endParaRPr b="0" i="0" sz="1200" u="none" cap="none" strike="noStrike">
              <a:solidFill>
                <a:schemeClr val="dk1"/>
              </a:solidFill>
              <a:latin typeface="Arial"/>
              <a:ea typeface="Arial"/>
              <a:cs typeface="Arial"/>
              <a:sym typeface="Arial"/>
            </a:endParaRPr>
          </a:p>
          <a:p>
            <a:pPr indent="0" lvl="0" marL="0" marR="0" rtl="0" algn="just">
              <a:lnSpc>
                <a:spcPct val="135714"/>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0" lvl="0" marL="0" marR="0" rtl="0" algn="just">
              <a:lnSpc>
                <a:spcPct val="135714"/>
              </a:lnSpc>
              <a:spcBef>
                <a:spcPts val="0"/>
              </a:spcBef>
              <a:spcAft>
                <a:spcPts val="0"/>
              </a:spcAft>
              <a:buClr>
                <a:srgbClr val="000000"/>
              </a:buClr>
              <a:buSzPts val="1200"/>
              <a:buFont typeface="Arial"/>
              <a:buNone/>
            </a:pPr>
            <a:r>
              <a:rPr b="0" i="0" lang="es-AR" sz="1200" u="none" cap="none" strike="noStrike">
                <a:solidFill>
                  <a:schemeClr val="dk1"/>
                </a:solidFill>
                <a:latin typeface="Arial"/>
                <a:ea typeface="Arial"/>
                <a:cs typeface="Arial"/>
                <a:sym typeface="Arial"/>
              </a:rPr>
              <a:t>c) Realizamos la </a:t>
            </a:r>
            <a:r>
              <a:rPr b="1" i="0" lang="es-AR" sz="1200" u="none" cap="none" strike="noStrike">
                <a:solidFill>
                  <a:schemeClr val="dk1"/>
                </a:solidFill>
                <a:latin typeface="Arial"/>
                <a:ea typeface="Arial"/>
                <a:cs typeface="Arial"/>
                <a:sym typeface="Arial"/>
              </a:rPr>
              <a:t>transformación de los siguientes datos</a:t>
            </a:r>
            <a:r>
              <a:rPr b="0" i="0" lang="es-AR" sz="1200" u="none" cap="none" strike="noStrike">
                <a:solidFill>
                  <a:schemeClr val="dk1"/>
                </a:solidFill>
                <a:latin typeface="Arial"/>
                <a:ea typeface="Arial"/>
                <a:cs typeface="Arial"/>
                <a:sym typeface="Arial"/>
              </a:rPr>
              <a:t>:</a:t>
            </a:r>
            <a:endParaRPr b="0" i="0" sz="1200" u="none" cap="none" strike="noStrike">
              <a:solidFill>
                <a:schemeClr val="dk1"/>
              </a:solidFill>
              <a:latin typeface="Arial"/>
              <a:ea typeface="Arial"/>
              <a:cs typeface="Arial"/>
              <a:sym typeface="Arial"/>
            </a:endParaRPr>
          </a:p>
          <a:p>
            <a:pPr indent="-304800" lvl="0" marL="457200" marR="0" rtl="0" algn="just">
              <a:lnSpc>
                <a:spcPct val="135714"/>
              </a:lnSpc>
              <a:spcBef>
                <a:spcPts val="0"/>
              </a:spcBef>
              <a:spcAft>
                <a:spcPts val="0"/>
              </a:spcAft>
              <a:buClr>
                <a:schemeClr val="dk1"/>
              </a:buClr>
              <a:buSzPts val="1200"/>
              <a:buFont typeface="Arial"/>
              <a:buChar char="●"/>
            </a:pPr>
            <a:r>
              <a:rPr b="1" i="0" lang="es-AR" sz="1200" u="none" cap="none" strike="noStrike">
                <a:solidFill>
                  <a:schemeClr val="dk1"/>
                </a:solidFill>
                <a:latin typeface="Arial"/>
                <a:ea typeface="Arial"/>
                <a:cs typeface="Arial"/>
                <a:sym typeface="Arial"/>
              </a:rPr>
              <a:t>Renombramos los barrios </a:t>
            </a:r>
            <a:r>
              <a:rPr b="0" i="0" lang="es-AR" sz="1200" u="none" cap="none" strike="noStrike">
                <a:solidFill>
                  <a:schemeClr val="dk1"/>
                </a:solidFill>
                <a:latin typeface="Arial"/>
                <a:ea typeface="Arial"/>
                <a:cs typeface="Arial"/>
                <a:sym typeface="Arial"/>
              </a:rPr>
              <a:t>para llamarlos de la misma forma que figuran en la base de "Barrios" del gobierno de la ciudad</a:t>
            </a:r>
            <a:endParaRPr b="0" i="0" sz="1200" u="none" cap="none" strike="noStrike">
              <a:solidFill>
                <a:schemeClr val="dk1"/>
              </a:solidFill>
              <a:latin typeface="Arial"/>
              <a:ea typeface="Arial"/>
              <a:cs typeface="Arial"/>
              <a:sym typeface="Arial"/>
            </a:endParaRPr>
          </a:p>
          <a:p>
            <a:pPr indent="-304800" lvl="0" marL="457200" marR="0" rtl="0" algn="just">
              <a:lnSpc>
                <a:spcPct val="135714"/>
              </a:lnSpc>
              <a:spcBef>
                <a:spcPts val="0"/>
              </a:spcBef>
              <a:spcAft>
                <a:spcPts val="0"/>
              </a:spcAft>
              <a:buClr>
                <a:schemeClr val="dk1"/>
              </a:buClr>
              <a:buSzPts val="1200"/>
              <a:buFont typeface="Arial"/>
              <a:buChar char="●"/>
            </a:pPr>
            <a:r>
              <a:rPr b="1" i="0" lang="es-AR" sz="1200" u="none" cap="none" strike="noStrike">
                <a:solidFill>
                  <a:schemeClr val="dk1"/>
                </a:solidFill>
                <a:latin typeface="Arial"/>
                <a:ea typeface="Arial"/>
                <a:cs typeface="Arial"/>
                <a:sym typeface="Arial"/>
              </a:rPr>
              <a:t>Reemplazo de outliers</a:t>
            </a:r>
            <a:r>
              <a:rPr b="0" i="0" lang="es-AR" sz="1200" u="none" cap="none" strike="noStrike">
                <a:solidFill>
                  <a:schemeClr val="dk1"/>
                </a:solidFill>
                <a:latin typeface="Arial"/>
                <a:ea typeface="Arial"/>
                <a:cs typeface="Arial"/>
                <a:sym typeface="Arial"/>
              </a:rPr>
              <a:t> (percentiles 2 y 95)</a:t>
            </a:r>
            <a:endParaRPr b="0" i="0" sz="1200" u="none" cap="none" strike="noStrike">
              <a:solidFill>
                <a:schemeClr val="dk1"/>
              </a:solidFill>
              <a:latin typeface="Arial"/>
              <a:ea typeface="Arial"/>
              <a:cs typeface="Arial"/>
              <a:sym typeface="Arial"/>
            </a:endParaRPr>
          </a:p>
          <a:p>
            <a:pPr indent="0" lvl="0" marL="0" marR="0" rtl="0" algn="just">
              <a:lnSpc>
                <a:spcPct val="135714"/>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0" lvl="0" marL="0" marR="0" rtl="0" algn="just">
              <a:lnSpc>
                <a:spcPct val="135714"/>
              </a:lnSpc>
              <a:spcBef>
                <a:spcPts val="0"/>
              </a:spcBef>
              <a:spcAft>
                <a:spcPts val="0"/>
              </a:spcAft>
              <a:buClr>
                <a:srgbClr val="000000"/>
              </a:buClr>
              <a:buSzPts val="1200"/>
              <a:buFont typeface="Arial"/>
              <a:buNone/>
            </a:pPr>
            <a:r>
              <a:rPr b="0" i="0" lang="es-AR" sz="1200" u="none" cap="none" strike="noStrike">
                <a:solidFill>
                  <a:schemeClr val="dk1"/>
                </a:solidFill>
                <a:latin typeface="Arial"/>
                <a:ea typeface="Arial"/>
                <a:cs typeface="Arial"/>
                <a:sym typeface="Arial"/>
              </a:rPr>
              <a:t>d) Agrupación líneas N-S y E-O.</a:t>
            </a:r>
            <a:endParaRPr b="0" i="0" sz="1200" u="none" cap="none" strike="noStrike">
              <a:solidFill>
                <a:schemeClr val="dk1"/>
              </a:solidFill>
              <a:latin typeface="Arial"/>
              <a:ea typeface="Arial"/>
              <a:cs typeface="Arial"/>
              <a:sym typeface="Arial"/>
            </a:endParaRPr>
          </a:p>
          <a:p>
            <a:pPr indent="0" lvl="0" marL="0" marR="0" rtl="0" algn="l">
              <a:lnSpc>
                <a:spcPct val="135714"/>
              </a:lnSpc>
              <a:spcBef>
                <a:spcPts val="0"/>
              </a:spcBef>
              <a:spcAft>
                <a:spcPts val="0"/>
              </a:spcAft>
              <a:buClr>
                <a:schemeClr val="dk1"/>
              </a:buClr>
              <a:buSzPts val="1100"/>
              <a:buFont typeface="Arial"/>
              <a:buNone/>
            </a:pPr>
            <a:r>
              <a:t/>
            </a:r>
            <a:endParaRPr b="0" i="0" sz="1200" u="none" cap="none" strike="noStrike">
              <a:solidFill>
                <a:schemeClr val="dk1"/>
              </a:solidFill>
              <a:latin typeface="Arial"/>
              <a:ea typeface="Arial"/>
              <a:cs typeface="Arial"/>
              <a:sym typeface="Arial"/>
            </a:endParaRPr>
          </a:p>
        </p:txBody>
      </p:sp>
      <p:sp>
        <p:nvSpPr>
          <p:cNvPr id="178" name="Google Shape;178;p6"/>
          <p:cNvSpPr/>
          <p:nvPr/>
        </p:nvSpPr>
        <p:spPr>
          <a:xfrm>
            <a:off x="810075" y="1244150"/>
            <a:ext cx="3384000" cy="432000"/>
          </a:xfrm>
          <a:prstGeom prst="rect">
            <a:avLst/>
          </a:prstGeom>
          <a:solidFill>
            <a:srgbClr val="C0C0C0"/>
          </a:solidFill>
          <a:ln cap="flat" cmpd="sng" w="38150">
            <a:solidFill>
              <a:srgbClr val="C0C0C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6"/>
          <p:cNvSpPr txBox="1"/>
          <p:nvPr/>
        </p:nvSpPr>
        <p:spPr>
          <a:xfrm>
            <a:off x="990075" y="1329470"/>
            <a:ext cx="3155100" cy="286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200"/>
              <a:buFont typeface="Arial"/>
              <a:buNone/>
            </a:pPr>
            <a:r>
              <a:rPr b="1" i="0" lang="es-AR" sz="1200" u="none" cap="none" strike="noStrike">
                <a:solidFill>
                  <a:srgbClr val="FFFFFF"/>
                </a:solidFill>
                <a:latin typeface="Arial"/>
                <a:ea typeface="Arial"/>
                <a:cs typeface="Arial"/>
                <a:sym typeface="Arial"/>
              </a:rPr>
              <a:t>C /// Cruce de bases.</a:t>
            </a:r>
            <a:endParaRPr b="0" i="0" sz="1200" u="none" cap="none" strike="noStrike">
              <a:solidFill>
                <a:srgbClr val="000000"/>
              </a:solidFill>
              <a:latin typeface="Arial"/>
              <a:ea typeface="Arial"/>
              <a:cs typeface="Arial"/>
              <a:sym typeface="Arial"/>
            </a:endParaRPr>
          </a:p>
        </p:txBody>
      </p:sp>
      <p:pic>
        <p:nvPicPr>
          <p:cNvPr descr="Business statistics, data collection and data processing isometric icon, finished result Free Vector" id="180" name="Google Shape;180;p6"/>
          <p:cNvPicPr preferRelativeResize="0"/>
          <p:nvPr/>
        </p:nvPicPr>
        <p:blipFill rotWithShape="1">
          <a:blip r:embed="rId4">
            <a:alphaModFix/>
          </a:blip>
          <a:srcRect b="27408" l="38769" r="38459" t="20321"/>
          <a:stretch/>
        </p:blipFill>
        <p:spPr>
          <a:xfrm>
            <a:off x="4389245" y="699888"/>
            <a:ext cx="765207" cy="1024150"/>
          </a:xfrm>
          <a:prstGeom prst="rect">
            <a:avLst/>
          </a:prstGeom>
          <a:noFill/>
          <a:ln>
            <a:noFill/>
          </a:ln>
        </p:spPr>
      </p:pic>
      <p:pic>
        <p:nvPicPr>
          <p:cNvPr descr="Filtro" id="181" name="Google Shape;181;p6"/>
          <p:cNvPicPr preferRelativeResize="0"/>
          <p:nvPr/>
        </p:nvPicPr>
        <p:blipFill rotWithShape="1">
          <a:blip r:embed="rId5">
            <a:alphaModFix/>
          </a:blip>
          <a:srcRect b="0" l="0" r="0" t="0"/>
          <a:stretch/>
        </p:blipFill>
        <p:spPr>
          <a:xfrm>
            <a:off x="907430" y="2771295"/>
            <a:ext cx="273600" cy="273600"/>
          </a:xfrm>
          <a:prstGeom prst="rect">
            <a:avLst/>
          </a:prstGeom>
          <a:noFill/>
          <a:ln>
            <a:noFill/>
          </a:ln>
        </p:spPr>
      </p:pic>
      <p:pic>
        <p:nvPicPr>
          <p:cNvPr descr="Mano abierta con planta" id="182" name="Google Shape;182;p6"/>
          <p:cNvPicPr preferRelativeResize="0"/>
          <p:nvPr/>
        </p:nvPicPr>
        <p:blipFill rotWithShape="1">
          <a:blip r:embed="rId6">
            <a:alphaModFix/>
          </a:blip>
          <a:srcRect b="0" l="0" r="0" t="0"/>
          <a:stretch/>
        </p:blipFill>
        <p:spPr>
          <a:xfrm>
            <a:off x="906791" y="2010093"/>
            <a:ext cx="274864" cy="274864"/>
          </a:xfrm>
          <a:prstGeom prst="rect">
            <a:avLst/>
          </a:prstGeom>
          <a:noFill/>
          <a:ln>
            <a:noFill/>
          </a:ln>
        </p:spPr>
      </p:pic>
      <p:pic>
        <p:nvPicPr>
          <p:cNvPr descr="Cubo y fregona" id="183" name="Google Shape;183;p6"/>
          <p:cNvPicPr preferRelativeResize="0"/>
          <p:nvPr/>
        </p:nvPicPr>
        <p:blipFill rotWithShape="1">
          <a:blip r:embed="rId7">
            <a:alphaModFix/>
          </a:blip>
          <a:srcRect b="0" l="0" r="0" t="0"/>
          <a:stretch/>
        </p:blipFill>
        <p:spPr>
          <a:xfrm>
            <a:off x="906796" y="3531251"/>
            <a:ext cx="274864" cy="27486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7"/>
          <p:cNvSpPr/>
          <p:nvPr/>
        </p:nvSpPr>
        <p:spPr>
          <a:xfrm>
            <a:off x="0" y="0"/>
            <a:ext cx="6408000" cy="648000"/>
          </a:xfrm>
          <a:prstGeom prst="rect">
            <a:avLst/>
          </a:prstGeom>
          <a:solidFill>
            <a:srgbClr val="C0C0C0"/>
          </a:solidFill>
          <a:ln cap="flat" cmpd="sng" w="9525">
            <a:solidFill>
              <a:srgbClr val="C0C0C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9" name="Google Shape;189;p7"/>
          <p:cNvPicPr preferRelativeResize="0"/>
          <p:nvPr/>
        </p:nvPicPr>
        <p:blipFill rotWithShape="1">
          <a:blip r:embed="rId3">
            <a:alphaModFix/>
          </a:blip>
          <a:srcRect b="25253" l="0" r="0" t="25880"/>
          <a:stretch/>
        </p:blipFill>
        <p:spPr>
          <a:xfrm>
            <a:off x="6624000" y="144360"/>
            <a:ext cx="1596960" cy="575640"/>
          </a:xfrm>
          <a:prstGeom prst="rect">
            <a:avLst/>
          </a:prstGeom>
          <a:noFill/>
          <a:ln>
            <a:noFill/>
          </a:ln>
        </p:spPr>
      </p:pic>
      <p:sp>
        <p:nvSpPr>
          <p:cNvPr id="190" name="Google Shape;190;p7"/>
          <p:cNvSpPr txBox="1"/>
          <p:nvPr/>
        </p:nvSpPr>
        <p:spPr>
          <a:xfrm>
            <a:off x="6624000" y="612000"/>
            <a:ext cx="3528000" cy="5785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0" i="0" lang="es-AR" sz="1800" u="none" cap="none" strike="noStrike">
                <a:solidFill>
                  <a:srgbClr val="000000"/>
                </a:solidFill>
                <a:latin typeface="Arial"/>
                <a:ea typeface="Arial"/>
                <a:cs typeface="Arial"/>
                <a:sym typeface="Arial"/>
              </a:rPr>
              <a:t>Python Data Analytics</a:t>
            </a:r>
            <a:endParaRPr b="0" i="0" sz="1800" u="none" cap="none" strike="noStrike">
              <a:solidFill>
                <a:srgbClr val="000000"/>
              </a:solidFill>
              <a:latin typeface="Arial"/>
              <a:ea typeface="Arial"/>
              <a:cs typeface="Arial"/>
              <a:sym typeface="Arial"/>
            </a:endParaRPr>
          </a:p>
        </p:txBody>
      </p:sp>
      <p:sp>
        <p:nvSpPr>
          <p:cNvPr id="191" name="Google Shape;191;p7"/>
          <p:cNvSpPr txBox="1"/>
          <p:nvPr/>
        </p:nvSpPr>
        <p:spPr>
          <a:xfrm>
            <a:off x="586648" y="288925"/>
            <a:ext cx="5234700" cy="596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1" i="0" lang="es-AR" sz="1800" u="none" cap="none" strike="noStrike">
                <a:solidFill>
                  <a:srgbClr val="FFFFFF"/>
                </a:solidFill>
                <a:latin typeface="Arial"/>
                <a:ea typeface="Arial"/>
                <a:cs typeface="Arial"/>
                <a:sym typeface="Arial"/>
              </a:rPr>
              <a:t>3. Visualización y análisis de los datos ///</a:t>
            </a:r>
            <a:endParaRPr b="0" i="0" sz="1800" u="none" cap="none" strike="noStrike">
              <a:solidFill>
                <a:srgbClr val="000000"/>
              </a:solidFill>
              <a:latin typeface="Arial"/>
              <a:ea typeface="Arial"/>
              <a:cs typeface="Arial"/>
              <a:sym typeface="Arial"/>
            </a:endParaRPr>
          </a:p>
        </p:txBody>
      </p:sp>
      <p:sp>
        <p:nvSpPr>
          <p:cNvPr id="192" name="Google Shape;192;p7"/>
          <p:cNvSpPr txBox="1"/>
          <p:nvPr/>
        </p:nvSpPr>
        <p:spPr>
          <a:xfrm>
            <a:off x="576000" y="777600"/>
            <a:ext cx="4824000" cy="5137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500"/>
              <a:buFont typeface="Arial"/>
              <a:buNone/>
            </a:pPr>
            <a:r>
              <a:rPr b="1" i="0" lang="es-AR" sz="1500" u="none" cap="none" strike="noStrike">
                <a:solidFill>
                  <a:srgbClr val="000000"/>
                </a:solidFill>
                <a:latin typeface="Arial"/>
                <a:ea typeface="Arial"/>
                <a:cs typeface="Arial"/>
                <a:sym typeface="Arial"/>
              </a:rPr>
              <a:t>1 / Estaciones de Subte de la Ciudad ///</a:t>
            </a:r>
            <a:endParaRPr b="0" i="0" sz="1500" u="none" cap="none" strike="noStrike">
              <a:solidFill>
                <a:srgbClr val="000000"/>
              </a:solidFill>
              <a:latin typeface="Arial"/>
              <a:ea typeface="Arial"/>
              <a:cs typeface="Arial"/>
              <a:sym typeface="Arial"/>
            </a:endParaRPr>
          </a:p>
        </p:txBody>
      </p:sp>
      <p:sp>
        <p:nvSpPr>
          <p:cNvPr id="193" name="Google Shape;193;p7"/>
          <p:cNvSpPr txBox="1"/>
          <p:nvPr/>
        </p:nvSpPr>
        <p:spPr>
          <a:xfrm>
            <a:off x="10501025" y="1299600"/>
            <a:ext cx="3000000" cy="19416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rgbClr val="000000"/>
              </a:buClr>
              <a:buSzPts val="1050"/>
              <a:buFont typeface="Arial"/>
              <a:buNone/>
            </a:pPr>
            <a:r>
              <a:rPr b="0" i="0" lang="es-AR" sz="1050" u="none" cap="none" strike="noStrike">
                <a:solidFill>
                  <a:schemeClr val="dk1"/>
                </a:solidFill>
                <a:highlight>
                  <a:srgbClr val="FFFFFE"/>
                </a:highlight>
                <a:latin typeface="Courier New"/>
                <a:ea typeface="Courier New"/>
                <a:cs typeface="Courier New"/>
                <a:sym typeface="Courier New"/>
              </a:rPr>
              <a:t>LOS COLORES HAY QUE ACTUALIZARLOS A LA SIGUIENTE PALETA:</a:t>
            </a:r>
            <a:endParaRPr b="0" i="0" sz="105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AR" sz="1050" u="none" cap="none" strike="noStrike">
                <a:solidFill>
                  <a:schemeClr val="dk1"/>
                </a:solidFill>
                <a:highlight>
                  <a:srgbClr val="FFFFFE"/>
                </a:highlight>
                <a:latin typeface="Courier New"/>
                <a:ea typeface="Courier New"/>
                <a:cs typeface="Courier New"/>
                <a:sym typeface="Courier New"/>
              </a:rPr>
              <a:t>palette_={</a:t>
            </a:r>
            <a:r>
              <a:rPr b="0" i="0" lang="es-AR" sz="1050" u="none" cap="none" strike="noStrike">
                <a:solidFill>
                  <a:srgbClr val="A31515"/>
                </a:solidFill>
                <a:highlight>
                  <a:srgbClr val="FFFFFE"/>
                </a:highlight>
                <a:latin typeface="Courier New"/>
                <a:ea typeface="Courier New"/>
                <a:cs typeface="Courier New"/>
                <a:sym typeface="Courier New"/>
              </a:rPr>
              <a:t>'A'</a:t>
            </a:r>
            <a:r>
              <a:rPr b="0" i="0" lang="es-AR" sz="1050" u="none" cap="none" strike="noStrike">
                <a:solidFill>
                  <a:schemeClr val="dk1"/>
                </a:solidFill>
                <a:highlight>
                  <a:srgbClr val="FFFFFE"/>
                </a:highlight>
                <a:latin typeface="Courier New"/>
                <a:ea typeface="Courier New"/>
                <a:cs typeface="Courier New"/>
                <a:sym typeface="Courier New"/>
              </a:rPr>
              <a:t>:</a:t>
            </a:r>
            <a:r>
              <a:rPr b="0" i="0" lang="es-AR" sz="1050" u="none" cap="none" strike="noStrike">
                <a:solidFill>
                  <a:srgbClr val="A31515"/>
                </a:solidFill>
                <a:highlight>
                  <a:srgbClr val="FFFFFE"/>
                </a:highlight>
                <a:latin typeface="Courier New"/>
                <a:ea typeface="Courier New"/>
                <a:cs typeface="Courier New"/>
                <a:sym typeface="Courier New"/>
              </a:rPr>
              <a:t>'</a:t>
            </a:r>
            <a:r>
              <a:rPr b="0" i="0" lang="es-AR" sz="1100" u="none" cap="none" strike="noStrike">
                <a:solidFill>
                  <a:schemeClr val="dk1"/>
                </a:solidFill>
                <a:latin typeface="Courier New"/>
                <a:ea typeface="Courier New"/>
                <a:cs typeface="Courier New"/>
                <a:sym typeface="Courier New"/>
              </a:rPr>
              <a:t>#3287B6</a:t>
            </a:r>
            <a:r>
              <a:rPr b="0" i="0" lang="es-AR" sz="1050" u="none" cap="none" strike="noStrike">
                <a:solidFill>
                  <a:srgbClr val="A31515"/>
                </a:solidFill>
                <a:highlight>
                  <a:srgbClr val="FFFFFE"/>
                </a:highlight>
                <a:latin typeface="Courier New"/>
                <a:ea typeface="Courier New"/>
                <a:cs typeface="Courier New"/>
                <a:sym typeface="Courier New"/>
              </a:rPr>
              <a:t>'</a:t>
            </a:r>
            <a:r>
              <a:rPr b="0" i="0" lang="es-AR" sz="1050" u="none" cap="none" strike="noStrike">
                <a:solidFill>
                  <a:schemeClr val="dk1"/>
                </a:solidFill>
                <a:highlight>
                  <a:srgbClr val="FFFFFE"/>
                </a:highlight>
                <a:latin typeface="Courier New"/>
                <a:ea typeface="Courier New"/>
                <a:cs typeface="Courier New"/>
                <a:sym typeface="Courier New"/>
              </a:rPr>
              <a:t>, </a:t>
            </a:r>
            <a:endParaRPr b="0" i="0" sz="105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AR" sz="1050" u="none" cap="none" strike="noStrike">
                <a:solidFill>
                  <a:schemeClr val="dk1"/>
                </a:solidFill>
                <a:highlight>
                  <a:srgbClr val="FFFFFE"/>
                </a:highlight>
                <a:latin typeface="Courier New"/>
                <a:ea typeface="Courier New"/>
                <a:cs typeface="Courier New"/>
                <a:sym typeface="Courier New"/>
              </a:rPr>
              <a:t>          </a:t>
            </a:r>
            <a:r>
              <a:rPr b="0" i="0" lang="es-AR" sz="1050" u="none" cap="none" strike="noStrike">
                <a:solidFill>
                  <a:srgbClr val="A31515"/>
                </a:solidFill>
                <a:highlight>
                  <a:srgbClr val="FFFFFE"/>
                </a:highlight>
                <a:latin typeface="Courier New"/>
                <a:ea typeface="Courier New"/>
                <a:cs typeface="Courier New"/>
                <a:sym typeface="Courier New"/>
              </a:rPr>
              <a:t>'B'</a:t>
            </a:r>
            <a:r>
              <a:rPr b="0" i="0" lang="es-AR" sz="1050" u="none" cap="none" strike="noStrike">
                <a:solidFill>
                  <a:schemeClr val="dk1"/>
                </a:solidFill>
                <a:highlight>
                  <a:srgbClr val="FFFFFE"/>
                </a:highlight>
                <a:latin typeface="Courier New"/>
                <a:ea typeface="Courier New"/>
                <a:cs typeface="Courier New"/>
                <a:sym typeface="Courier New"/>
              </a:rPr>
              <a:t>:</a:t>
            </a:r>
            <a:r>
              <a:rPr b="0" i="0" lang="es-AR" sz="1050" u="none" cap="none" strike="noStrike">
                <a:solidFill>
                  <a:srgbClr val="A31515"/>
                </a:solidFill>
                <a:highlight>
                  <a:srgbClr val="FFFFFE"/>
                </a:highlight>
                <a:latin typeface="Courier New"/>
                <a:ea typeface="Courier New"/>
                <a:cs typeface="Courier New"/>
                <a:sym typeface="Courier New"/>
              </a:rPr>
              <a:t>'</a:t>
            </a:r>
            <a:r>
              <a:rPr b="0" i="0" lang="es-AR" sz="1100" u="none" cap="none" strike="noStrike">
                <a:solidFill>
                  <a:schemeClr val="dk1"/>
                </a:solidFill>
                <a:latin typeface="Courier New"/>
                <a:ea typeface="Courier New"/>
                <a:cs typeface="Courier New"/>
                <a:sym typeface="Courier New"/>
              </a:rPr>
              <a:t>#BF1534</a:t>
            </a:r>
            <a:r>
              <a:rPr b="0" i="0" lang="es-AR" sz="1050" u="none" cap="none" strike="noStrike">
                <a:solidFill>
                  <a:srgbClr val="A31515"/>
                </a:solidFill>
                <a:highlight>
                  <a:srgbClr val="FFFFFE"/>
                </a:highlight>
                <a:latin typeface="Courier New"/>
                <a:ea typeface="Courier New"/>
                <a:cs typeface="Courier New"/>
                <a:sym typeface="Courier New"/>
              </a:rPr>
              <a:t>'</a:t>
            </a:r>
            <a:r>
              <a:rPr b="0" i="0" lang="es-AR" sz="1050" u="none" cap="none" strike="noStrike">
                <a:solidFill>
                  <a:schemeClr val="dk1"/>
                </a:solidFill>
                <a:highlight>
                  <a:srgbClr val="FFFFFE"/>
                </a:highlight>
                <a:latin typeface="Courier New"/>
                <a:ea typeface="Courier New"/>
                <a:cs typeface="Courier New"/>
                <a:sym typeface="Courier New"/>
              </a:rPr>
              <a:t>,</a:t>
            </a:r>
            <a:endParaRPr b="0" i="0" sz="105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AR" sz="1050" u="none" cap="none" strike="noStrike">
                <a:solidFill>
                  <a:schemeClr val="dk1"/>
                </a:solidFill>
                <a:highlight>
                  <a:srgbClr val="FFFFFE"/>
                </a:highlight>
                <a:latin typeface="Courier New"/>
                <a:ea typeface="Courier New"/>
                <a:cs typeface="Courier New"/>
                <a:sym typeface="Courier New"/>
              </a:rPr>
              <a:t>          </a:t>
            </a:r>
            <a:r>
              <a:rPr b="0" i="0" lang="es-AR" sz="1050" u="none" cap="none" strike="noStrike">
                <a:solidFill>
                  <a:srgbClr val="A31515"/>
                </a:solidFill>
                <a:highlight>
                  <a:srgbClr val="FFFFFE"/>
                </a:highlight>
                <a:latin typeface="Courier New"/>
                <a:ea typeface="Courier New"/>
                <a:cs typeface="Courier New"/>
                <a:sym typeface="Courier New"/>
              </a:rPr>
              <a:t>'C'</a:t>
            </a:r>
            <a:r>
              <a:rPr b="0" i="0" lang="es-AR" sz="1050" u="none" cap="none" strike="noStrike">
                <a:solidFill>
                  <a:schemeClr val="dk1"/>
                </a:solidFill>
                <a:highlight>
                  <a:srgbClr val="FFFFFE"/>
                </a:highlight>
                <a:latin typeface="Courier New"/>
                <a:ea typeface="Courier New"/>
                <a:cs typeface="Courier New"/>
                <a:sym typeface="Courier New"/>
              </a:rPr>
              <a:t>:</a:t>
            </a:r>
            <a:r>
              <a:rPr b="0" i="0" lang="es-AR" sz="1050" u="none" cap="none" strike="noStrike">
                <a:solidFill>
                  <a:srgbClr val="A31515"/>
                </a:solidFill>
                <a:highlight>
                  <a:srgbClr val="FFFFFE"/>
                </a:highlight>
                <a:latin typeface="Courier New"/>
                <a:ea typeface="Courier New"/>
                <a:cs typeface="Courier New"/>
                <a:sym typeface="Courier New"/>
              </a:rPr>
              <a:t>'</a:t>
            </a:r>
            <a:r>
              <a:rPr b="0" i="0" lang="es-AR" sz="1100" u="none" cap="none" strike="noStrike">
                <a:solidFill>
                  <a:schemeClr val="dk1"/>
                </a:solidFill>
                <a:latin typeface="Courier New"/>
                <a:ea typeface="Courier New"/>
                <a:cs typeface="Courier New"/>
                <a:sym typeface="Courier New"/>
              </a:rPr>
              <a:t>#015A8F</a:t>
            </a:r>
            <a:r>
              <a:rPr b="0" i="0" lang="es-AR" sz="1050" u="none" cap="none" strike="noStrike">
                <a:solidFill>
                  <a:srgbClr val="A31515"/>
                </a:solidFill>
                <a:highlight>
                  <a:srgbClr val="FFFFFE"/>
                </a:highlight>
                <a:latin typeface="Courier New"/>
                <a:ea typeface="Courier New"/>
                <a:cs typeface="Courier New"/>
                <a:sym typeface="Courier New"/>
              </a:rPr>
              <a:t>'</a:t>
            </a:r>
            <a:r>
              <a:rPr b="0" i="0" lang="es-AR" sz="1050" u="none" cap="none" strike="noStrike">
                <a:solidFill>
                  <a:schemeClr val="dk1"/>
                </a:solidFill>
                <a:highlight>
                  <a:srgbClr val="FFFFFE"/>
                </a:highlight>
                <a:latin typeface="Courier New"/>
                <a:ea typeface="Courier New"/>
                <a:cs typeface="Courier New"/>
                <a:sym typeface="Courier New"/>
              </a:rPr>
              <a:t>,</a:t>
            </a:r>
            <a:endParaRPr b="0" i="0" sz="105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AR" sz="1050" u="none" cap="none" strike="noStrike">
                <a:solidFill>
                  <a:schemeClr val="dk1"/>
                </a:solidFill>
                <a:highlight>
                  <a:srgbClr val="FFFFFE"/>
                </a:highlight>
                <a:latin typeface="Courier New"/>
                <a:ea typeface="Courier New"/>
                <a:cs typeface="Courier New"/>
                <a:sym typeface="Courier New"/>
              </a:rPr>
              <a:t>          </a:t>
            </a:r>
            <a:r>
              <a:rPr b="0" i="0" lang="es-AR" sz="1050" u="none" cap="none" strike="noStrike">
                <a:solidFill>
                  <a:srgbClr val="A31515"/>
                </a:solidFill>
                <a:highlight>
                  <a:srgbClr val="FFFFFE"/>
                </a:highlight>
                <a:latin typeface="Courier New"/>
                <a:ea typeface="Courier New"/>
                <a:cs typeface="Courier New"/>
                <a:sym typeface="Courier New"/>
              </a:rPr>
              <a:t>'D'</a:t>
            </a:r>
            <a:r>
              <a:rPr b="0" i="0" lang="es-AR" sz="1050" u="none" cap="none" strike="noStrike">
                <a:solidFill>
                  <a:schemeClr val="dk1"/>
                </a:solidFill>
                <a:highlight>
                  <a:srgbClr val="FFFFFE"/>
                </a:highlight>
                <a:latin typeface="Courier New"/>
                <a:ea typeface="Courier New"/>
                <a:cs typeface="Courier New"/>
                <a:sym typeface="Courier New"/>
              </a:rPr>
              <a:t>:</a:t>
            </a:r>
            <a:r>
              <a:rPr b="0" i="0" lang="es-AR" sz="1050" u="none" cap="none" strike="noStrike">
                <a:solidFill>
                  <a:srgbClr val="A31515"/>
                </a:solidFill>
                <a:highlight>
                  <a:srgbClr val="FFFFFE"/>
                </a:highlight>
                <a:latin typeface="Courier New"/>
                <a:ea typeface="Courier New"/>
                <a:cs typeface="Courier New"/>
                <a:sym typeface="Courier New"/>
              </a:rPr>
              <a:t>'</a:t>
            </a:r>
            <a:r>
              <a:rPr b="0" i="0" lang="es-AR" sz="1100" u="none" cap="none" strike="noStrike">
                <a:solidFill>
                  <a:schemeClr val="dk1"/>
                </a:solidFill>
                <a:latin typeface="Courier New"/>
                <a:ea typeface="Courier New"/>
                <a:cs typeface="Courier New"/>
                <a:sym typeface="Courier New"/>
              </a:rPr>
              <a:t>#077354</a:t>
            </a:r>
            <a:r>
              <a:rPr b="0" i="0" lang="es-AR" sz="1050" u="none" cap="none" strike="noStrike">
                <a:solidFill>
                  <a:srgbClr val="A31515"/>
                </a:solidFill>
                <a:highlight>
                  <a:srgbClr val="FFFFFE"/>
                </a:highlight>
                <a:latin typeface="Courier New"/>
                <a:ea typeface="Courier New"/>
                <a:cs typeface="Courier New"/>
                <a:sym typeface="Courier New"/>
              </a:rPr>
              <a:t>'</a:t>
            </a:r>
            <a:r>
              <a:rPr b="0" i="0" lang="es-AR" sz="1050" u="none" cap="none" strike="noStrike">
                <a:solidFill>
                  <a:schemeClr val="dk1"/>
                </a:solidFill>
                <a:highlight>
                  <a:srgbClr val="FFFFFE"/>
                </a:highlight>
                <a:latin typeface="Courier New"/>
                <a:ea typeface="Courier New"/>
                <a:cs typeface="Courier New"/>
                <a:sym typeface="Courier New"/>
              </a:rPr>
              <a:t>,</a:t>
            </a:r>
            <a:endParaRPr b="0" i="0" sz="105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AR" sz="1050" u="none" cap="none" strike="noStrike">
                <a:solidFill>
                  <a:schemeClr val="dk1"/>
                </a:solidFill>
                <a:highlight>
                  <a:srgbClr val="FFFFFE"/>
                </a:highlight>
                <a:latin typeface="Courier New"/>
                <a:ea typeface="Courier New"/>
                <a:cs typeface="Courier New"/>
                <a:sym typeface="Courier New"/>
              </a:rPr>
              <a:t>          </a:t>
            </a:r>
            <a:r>
              <a:rPr b="0" i="0" lang="es-AR" sz="1050" u="none" cap="none" strike="noStrike">
                <a:solidFill>
                  <a:srgbClr val="A31515"/>
                </a:solidFill>
                <a:highlight>
                  <a:srgbClr val="FFFFFE"/>
                </a:highlight>
                <a:latin typeface="Courier New"/>
                <a:ea typeface="Courier New"/>
                <a:cs typeface="Courier New"/>
                <a:sym typeface="Courier New"/>
              </a:rPr>
              <a:t>'E'</a:t>
            </a:r>
            <a:r>
              <a:rPr b="0" i="0" lang="es-AR" sz="1050" u="none" cap="none" strike="noStrike">
                <a:solidFill>
                  <a:schemeClr val="dk1"/>
                </a:solidFill>
                <a:highlight>
                  <a:srgbClr val="FFFFFE"/>
                </a:highlight>
                <a:latin typeface="Courier New"/>
                <a:ea typeface="Courier New"/>
                <a:cs typeface="Courier New"/>
                <a:sym typeface="Courier New"/>
              </a:rPr>
              <a:t>:</a:t>
            </a:r>
            <a:r>
              <a:rPr b="0" i="0" lang="es-AR" sz="1050" u="none" cap="none" strike="noStrike">
                <a:solidFill>
                  <a:srgbClr val="A31515"/>
                </a:solidFill>
                <a:highlight>
                  <a:srgbClr val="FFFFFE"/>
                </a:highlight>
                <a:latin typeface="Courier New"/>
                <a:ea typeface="Courier New"/>
                <a:cs typeface="Courier New"/>
                <a:sym typeface="Courier New"/>
              </a:rPr>
              <a:t>'</a:t>
            </a:r>
            <a:r>
              <a:rPr b="0" i="0" lang="es-AR" sz="1100" u="none" cap="none" strike="noStrike">
                <a:solidFill>
                  <a:schemeClr val="dk1"/>
                </a:solidFill>
                <a:latin typeface="Courier New"/>
                <a:ea typeface="Courier New"/>
                <a:cs typeface="Courier New"/>
                <a:sym typeface="Courier New"/>
              </a:rPr>
              <a:t>#5E1473</a:t>
            </a:r>
            <a:r>
              <a:rPr b="0" i="0" lang="es-AR" sz="1050" u="none" cap="none" strike="noStrike">
                <a:solidFill>
                  <a:srgbClr val="A31515"/>
                </a:solidFill>
                <a:highlight>
                  <a:srgbClr val="FFFFFE"/>
                </a:highlight>
                <a:latin typeface="Courier New"/>
                <a:ea typeface="Courier New"/>
                <a:cs typeface="Courier New"/>
                <a:sym typeface="Courier New"/>
              </a:rPr>
              <a:t>'</a:t>
            </a:r>
            <a:r>
              <a:rPr b="0" i="0" lang="es-AR" sz="1050" u="none" cap="none" strike="noStrike">
                <a:solidFill>
                  <a:schemeClr val="dk1"/>
                </a:solidFill>
                <a:highlight>
                  <a:srgbClr val="FFFFFE"/>
                </a:highlight>
                <a:latin typeface="Courier New"/>
                <a:ea typeface="Courier New"/>
                <a:cs typeface="Courier New"/>
                <a:sym typeface="Courier New"/>
              </a:rPr>
              <a:t>,</a:t>
            </a:r>
            <a:endParaRPr b="0" i="0" sz="105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AR" sz="1050" u="none" cap="none" strike="noStrike">
                <a:solidFill>
                  <a:schemeClr val="dk1"/>
                </a:solidFill>
                <a:highlight>
                  <a:srgbClr val="FFFFFE"/>
                </a:highlight>
                <a:latin typeface="Courier New"/>
                <a:ea typeface="Courier New"/>
                <a:cs typeface="Courier New"/>
                <a:sym typeface="Courier New"/>
              </a:rPr>
              <a:t>          </a:t>
            </a:r>
            <a:r>
              <a:rPr b="0" i="0" lang="es-AR" sz="1050" u="none" cap="none" strike="noStrike">
                <a:solidFill>
                  <a:srgbClr val="A31515"/>
                </a:solidFill>
                <a:highlight>
                  <a:srgbClr val="FFFFFE"/>
                </a:highlight>
                <a:latin typeface="Courier New"/>
                <a:ea typeface="Courier New"/>
                <a:cs typeface="Courier New"/>
                <a:sym typeface="Courier New"/>
              </a:rPr>
              <a:t>'H'</a:t>
            </a:r>
            <a:r>
              <a:rPr b="0" i="0" lang="es-AR" sz="1050" u="none" cap="none" strike="noStrike">
                <a:solidFill>
                  <a:schemeClr val="dk1"/>
                </a:solidFill>
                <a:highlight>
                  <a:srgbClr val="FFFFFE"/>
                </a:highlight>
                <a:latin typeface="Courier New"/>
                <a:ea typeface="Courier New"/>
                <a:cs typeface="Courier New"/>
                <a:sym typeface="Courier New"/>
              </a:rPr>
              <a:t>:</a:t>
            </a:r>
            <a:r>
              <a:rPr b="0" i="0" lang="es-AR" sz="1050" u="none" cap="none" strike="noStrike">
                <a:solidFill>
                  <a:srgbClr val="A31515"/>
                </a:solidFill>
                <a:highlight>
                  <a:srgbClr val="FFFFFE"/>
                </a:highlight>
                <a:latin typeface="Courier New"/>
                <a:ea typeface="Courier New"/>
                <a:cs typeface="Courier New"/>
                <a:sym typeface="Courier New"/>
              </a:rPr>
              <a:t>'</a:t>
            </a:r>
            <a:r>
              <a:rPr b="0" i="0" lang="es-AR" sz="1100" u="none" cap="none" strike="noStrike">
                <a:solidFill>
                  <a:schemeClr val="dk1"/>
                </a:solidFill>
                <a:latin typeface="Courier New"/>
                <a:ea typeface="Courier New"/>
                <a:cs typeface="Courier New"/>
                <a:sym typeface="Courier New"/>
              </a:rPr>
              <a:t>#E4C123</a:t>
            </a:r>
            <a:r>
              <a:rPr b="0" i="0" lang="es-AR" sz="1050" u="none" cap="none" strike="noStrike">
                <a:solidFill>
                  <a:srgbClr val="A31515"/>
                </a:solidFill>
                <a:highlight>
                  <a:srgbClr val="FFFFFE"/>
                </a:highlight>
                <a:latin typeface="Courier New"/>
                <a:ea typeface="Courier New"/>
                <a:cs typeface="Courier New"/>
                <a:sym typeface="Courier New"/>
              </a:rPr>
              <a:t>'</a:t>
            </a:r>
            <a:r>
              <a:rPr b="0" i="0" lang="es-AR" sz="1050" u="none" cap="none" strike="noStrike">
                <a:solidFill>
                  <a:schemeClr val="dk1"/>
                </a:solidFill>
                <a:highlight>
                  <a:srgbClr val="FFFFFE"/>
                </a:highlight>
                <a:latin typeface="Courier New"/>
                <a:ea typeface="Courier New"/>
                <a:cs typeface="Courier New"/>
                <a:sym typeface="Courier New"/>
              </a:rPr>
              <a:t>}</a:t>
            </a:r>
            <a:endParaRPr b="0" i="0" sz="1050" u="none" cap="none" strike="noStrike">
              <a:solidFill>
                <a:schemeClr val="dk1"/>
              </a:solidFill>
              <a:highlight>
                <a:srgbClr val="FFFFFE"/>
              </a:highlight>
              <a:latin typeface="Courier New"/>
              <a:ea typeface="Courier New"/>
              <a:cs typeface="Courier New"/>
              <a:sym typeface="Courier New"/>
            </a:endParaRPr>
          </a:p>
        </p:txBody>
      </p:sp>
      <p:pic>
        <p:nvPicPr>
          <p:cNvPr id="194" name="Google Shape;194;p7"/>
          <p:cNvPicPr preferRelativeResize="0"/>
          <p:nvPr/>
        </p:nvPicPr>
        <p:blipFill rotWithShape="1">
          <a:blip r:embed="rId4">
            <a:alphaModFix/>
          </a:blip>
          <a:srcRect b="0" l="0" r="0" t="0"/>
          <a:stretch/>
        </p:blipFill>
        <p:spPr>
          <a:xfrm>
            <a:off x="4355225" y="1266725"/>
            <a:ext cx="5525926" cy="3972650"/>
          </a:xfrm>
          <a:prstGeom prst="rect">
            <a:avLst/>
          </a:prstGeom>
          <a:noFill/>
          <a:ln cap="flat" cmpd="sng" w="9525">
            <a:solidFill>
              <a:srgbClr val="000000"/>
            </a:solidFill>
            <a:prstDash val="solid"/>
            <a:round/>
            <a:headEnd len="sm" w="sm" type="none"/>
            <a:tailEnd len="sm" w="sm" type="none"/>
          </a:ln>
        </p:spPr>
      </p:pic>
      <p:pic>
        <p:nvPicPr>
          <p:cNvPr id="195" name="Google Shape;195;p7"/>
          <p:cNvPicPr preferRelativeResize="0"/>
          <p:nvPr/>
        </p:nvPicPr>
        <p:blipFill rotWithShape="1">
          <a:blip r:embed="rId5">
            <a:alphaModFix/>
          </a:blip>
          <a:srcRect b="0" l="0" r="0" t="0"/>
          <a:stretch/>
        </p:blipFill>
        <p:spPr>
          <a:xfrm>
            <a:off x="380514" y="3390552"/>
            <a:ext cx="3635251" cy="1941600"/>
          </a:xfrm>
          <a:prstGeom prst="rect">
            <a:avLst/>
          </a:prstGeom>
          <a:noFill/>
          <a:ln>
            <a:noFill/>
          </a:ln>
        </p:spPr>
      </p:pic>
      <p:pic>
        <p:nvPicPr>
          <p:cNvPr id="196" name="Google Shape;196;p7"/>
          <p:cNvPicPr preferRelativeResize="0"/>
          <p:nvPr/>
        </p:nvPicPr>
        <p:blipFill rotWithShape="1">
          <a:blip r:embed="rId6">
            <a:alphaModFix/>
          </a:blip>
          <a:srcRect b="0" l="0" r="0" t="0"/>
          <a:stretch/>
        </p:blipFill>
        <p:spPr>
          <a:xfrm>
            <a:off x="699913" y="1114324"/>
            <a:ext cx="3148875" cy="215976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8"/>
          <p:cNvSpPr/>
          <p:nvPr/>
        </p:nvSpPr>
        <p:spPr>
          <a:xfrm>
            <a:off x="0" y="0"/>
            <a:ext cx="6408000" cy="648000"/>
          </a:xfrm>
          <a:prstGeom prst="rect">
            <a:avLst/>
          </a:prstGeom>
          <a:solidFill>
            <a:srgbClr val="C0C0C0"/>
          </a:solidFill>
          <a:ln cap="flat" cmpd="sng" w="9525">
            <a:solidFill>
              <a:srgbClr val="C0C0C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2" name="Google Shape;202;p8"/>
          <p:cNvPicPr preferRelativeResize="0"/>
          <p:nvPr/>
        </p:nvPicPr>
        <p:blipFill rotWithShape="1">
          <a:blip r:embed="rId3">
            <a:alphaModFix/>
          </a:blip>
          <a:srcRect b="25253" l="0" r="0" t="25880"/>
          <a:stretch/>
        </p:blipFill>
        <p:spPr>
          <a:xfrm>
            <a:off x="6624000" y="144360"/>
            <a:ext cx="1596960" cy="575640"/>
          </a:xfrm>
          <a:prstGeom prst="rect">
            <a:avLst/>
          </a:prstGeom>
          <a:noFill/>
          <a:ln>
            <a:noFill/>
          </a:ln>
        </p:spPr>
      </p:pic>
      <p:sp>
        <p:nvSpPr>
          <p:cNvPr id="203" name="Google Shape;203;p8"/>
          <p:cNvSpPr txBox="1"/>
          <p:nvPr/>
        </p:nvSpPr>
        <p:spPr>
          <a:xfrm>
            <a:off x="6624000" y="612000"/>
            <a:ext cx="3528000" cy="5785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0" i="0" lang="es-AR" sz="1800" u="none" cap="none" strike="noStrike">
                <a:solidFill>
                  <a:srgbClr val="000000"/>
                </a:solidFill>
                <a:latin typeface="Arial"/>
                <a:ea typeface="Arial"/>
                <a:cs typeface="Arial"/>
                <a:sym typeface="Arial"/>
              </a:rPr>
              <a:t>Python Data Analytics</a:t>
            </a:r>
            <a:endParaRPr b="0" i="0" sz="1800" u="none" cap="none" strike="noStrike">
              <a:solidFill>
                <a:srgbClr val="000000"/>
              </a:solidFill>
              <a:latin typeface="Arial"/>
              <a:ea typeface="Arial"/>
              <a:cs typeface="Arial"/>
              <a:sym typeface="Arial"/>
            </a:endParaRPr>
          </a:p>
        </p:txBody>
      </p:sp>
      <p:sp>
        <p:nvSpPr>
          <p:cNvPr id="204" name="Google Shape;204;p8"/>
          <p:cNvSpPr txBox="1"/>
          <p:nvPr/>
        </p:nvSpPr>
        <p:spPr>
          <a:xfrm>
            <a:off x="547550" y="272400"/>
            <a:ext cx="5773500" cy="648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chemeClr val="dk1"/>
              </a:buClr>
              <a:buSzPts val="1800"/>
              <a:buFont typeface="Arial"/>
              <a:buNone/>
            </a:pPr>
            <a:r>
              <a:rPr b="1" i="0" lang="es-AR" sz="1800" u="none" cap="none" strike="noStrike">
                <a:solidFill>
                  <a:schemeClr val="lt1"/>
                </a:solidFill>
                <a:latin typeface="Arial"/>
                <a:ea typeface="Arial"/>
                <a:cs typeface="Arial"/>
                <a:sym typeface="Arial"/>
              </a:rPr>
              <a:t>3. Visualización y análisis de los datos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FFFFFF"/>
              </a:solidFill>
              <a:latin typeface="Arial"/>
              <a:ea typeface="Arial"/>
              <a:cs typeface="Arial"/>
              <a:sym typeface="Arial"/>
            </a:endParaRPr>
          </a:p>
        </p:txBody>
      </p:sp>
      <p:sp>
        <p:nvSpPr>
          <p:cNvPr id="205" name="Google Shape;205;p8"/>
          <p:cNvSpPr txBox="1"/>
          <p:nvPr/>
        </p:nvSpPr>
        <p:spPr>
          <a:xfrm>
            <a:off x="478425" y="713035"/>
            <a:ext cx="4824000" cy="513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500"/>
              <a:buFont typeface="Arial"/>
              <a:buNone/>
            </a:pPr>
            <a:r>
              <a:rPr b="1" i="0" lang="es-AR" sz="1500" u="none" cap="none" strike="noStrike">
                <a:solidFill>
                  <a:srgbClr val="000000"/>
                </a:solidFill>
                <a:latin typeface="Arial"/>
                <a:ea typeface="Arial"/>
                <a:cs typeface="Arial"/>
                <a:sym typeface="Arial"/>
              </a:rPr>
              <a:t>2 / Precios m² de viviendas ///</a:t>
            </a:r>
            <a:endParaRPr b="0" i="0" sz="1500" u="none" cap="none" strike="noStrike">
              <a:solidFill>
                <a:srgbClr val="000000"/>
              </a:solidFill>
              <a:latin typeface="Arial"/>
              <a:ea typeface="Arial"/>
              <a:cs typeface="Arial"/>
              <a:sym typeface="Arial"/>
            </a:endParaRPr>
          </a:p>
        </p:txBody>
      </p:sp>
      <p:sp>
        <p:nvSpPr>
          <p:cNvPr id="206" name="Google Shape;206;p8"/>
          <p:cNvSpPr txBox="1"/>
          <p:nvPr/>
        </p:nvSpPr>
        <p:spPr>
          <a:xfrm>
            <a:off x="749063" y="983050"/>
            <a:ext cx="41049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s-AR" sz="1300" u="none" cap="none" strike="noStrike">
                <a:solidFill>
                  <a:schemeClr val="dk1"/>
                </a:solidFill>
                <a:latin typeface="Arial"/>
                <a:ea typeface="Arial"/>
                <a:cs typeface="Arial"/>
                <a:sym typeface="Arial"/>
              </a:rPr>
              <a:t>Cantidad de publicaciones por barrio.</a:t>
            </a:r>
            <a:endParaRPr b="0" i="0" sz="1300" u="none" cap="none" strike="noStrike">
              <a:solidFill>
                <a:schemeClr val="dk1"/>
              </a:solidFill>
              <a:latin typeface="Arial"/>
              <a:ea typeface="Arial"/>
              <a:cs typeface="Arial"/>
              <a:sym typeface="Arial"/>
            </a:endParaRPr>
          </a:p>
        </p:txBody>
      </p:sp>
      <p:pic>
        <p:nvPicPr>
          <p:cNvPr id="207" name="Google Shape;207;p8"/>
          <p:cNvPicPr preferRelativeResize="0"/>
          <p:nvPr/>
        </p:nvPicPr>
        <p:blipFill rotWithShape="1">
          <a:blip r:embed="rId4">
            <a:alphaModFix/>
          </a:blip>
          <a:srcRect b="0" l="0" r="0" t="0"/>
          <a:stretch/>
        </p:blipFill>
        <p:spPr>
          <a:xfrm>
            <a:off x="4955049" y="1291650"/>
            <a:ext cx="4230025" cy="4386425"/>
          </a:xfrm>
          <a:prstGeom prst="rect">
            <a:avLst/>
          </a:prstGeom>
          <a:noFill/>
          <a:ln>
            <a:noFill/>
          </a:ln>
        </p:spPr>
      </p:pic>
      <p:sp>
        <p:nvSpPr>
          <p:cNvPr id="208" name="Google Shape;208;p8"/>
          <p:cNvSpPr txBox="1"/>
          <p:nvPr/>
        </p:nvSpPr>
        <p:spPr>
          <a:xfrm>
            <a:off x="5017588" y="994650"/>
            <a:ext cx="41049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s-AR" sz="1300" u="none" cap="none" strike="noStrike">
                <a:solidFill>
                  <a:schemeClr val="dk1"/>
                </a:solidFill>
                <a:latin typeface="Arial"/>
                <a:ea typeface="Arial"/>
                <a:cs typeface="Arial"/>
                <a:sym typeface="Arial"/>
              </a:rPr>
              <a:t>Nube de palabras de descripciones.</a:t>
            </a:r>
            <a:endParaRPr b="0" i="0" sz="1300" u="none" cap="none" strike="noStrike">
              <a:solidFill>
                <a:schemeClr val="dk1"/>
              </a:solidFill>
              <a:latin typeface="Arial"/>
              <a:ea typeface="Arial"/>
              <a:cs typeface="Arial"/>
              <a:sym typeface="Arial"/>
            </a:endParaRPr>
          </a:p>
        </p:txBody>
      </p:sp>
      <p:pic>
        <p:nvPicPr>
          <p:cNvPr id="209" name="Google Shape;209;p8"/>
          <p:cNvPicPr preferRelativeResize="0"/>
          <p:nvPr/>
        </p:nvPicPr>
        <p:blipFill rotWithShape="1">
          <a:blip r:embed="rId5">
            <a:alphaModFix/>
          </a:blip>
          <a:srcRect b="0" l="0" r="0" t="0"/>
          <a:stretch/>
        </p:blipFill>
        <p:spPr>
          <a:xfrm>
            <a:off x="0" y="3916025"/>
            <a:ext cx="4853974" cy="1598983"/>
          </a:xfrm>
          <a:prstGeom prst="rect">
            <a:avLst/>
          </a:prstGeom>
          <a:noFill/>
          <a:ln>
            <a:noFill/>
          </a:ln>
        </p:spPr>
      </p:pic>
      <p:pic>
        <p:nvPicPr>
          <p:cNvPr id="210" name="Google Shape;210;p8"/>
          <p:cNvPicPr preferRelativeResize="0"/>
          <p:nvPr/>
        </p:nvPicPr>
        <p:blipFill rotWithShape="1">
          <a:blip r:embed="rId6">
            <a:alphaModFix/>
          </a:blip>
          <a:srcRect b="0" l="0" r="0" t="0"/>
          <a:stretch/>
        </p:blipFill>
        <p:spPr>
          <a:xfrm>
            <a:off x="749075" y="1296575"/>
            <a:ext cx="3219315" cy="2533962"/>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9"/>
          <p:cNvSpPr/>
          <p:nvPr/>
        </p:nvSpPr>
        <p:spPr>
          <a:xfrm>
            <a:off x="0" y="0"/>
            <a:ext cx="6408000" cy="648000"/>
          </a:xfrm>
          <a:prstGeom prst="rect">
            <a:avLst/>
          </a:prstGeom>
          <a:solidFill>
            <a:srgbClr val="C0C0C0"/>
          </a:solidFill>
          <a:ln cap="flat" cmpd="sng" w="9525">
            <a:solidFill>
              <a:srgbClr val="C0C0C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6" name="Google Shape;216;p9"/>
          <p:cNvPicPr preferRelativeResize="0"/>
          <p:nvPr/>
        </p:nvPicPr>
        <p:blipFill rotWithShape="1">
          <a:blip r:embed="rId3">
            <a:alphaModFix/>
          </a:blip>
          <a:srcRect b="25254" l="0" r="0" t="25878"/>
          <a:stretch/>
        </p:blipFill>
        <p:spPr>
          <a:xfrm>
            <a:off x="6624000" y="144360"/>
            <a:ext cx="1596960" cy="575640"/>
          </a:xfrm>
          <a:prstGeom prst="rect">
            <a:avLst/>
          </a:prstGeom>
          <a:noFill/>
          <a:ln>
            <a:noFill/>
          </a:ln>
        </p:spPr>
      </p:pic>
      <p:sp>
        <p:nvSpPr>
          <p:cNvPr id="217" name="Google Shape;217;p9"/>
          <p:cNvSpPr txBox="1"/>
          <p:nvPr/>
        </p:nvSpPr>
        <p:spPr>
          <a:xfrm>
            <a:off x="6624000" y="612000"/>
            <a:ext cx="3528000" cy="578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0" i="0" lang="es-AR" sz="1800" u="none" cap="none" strike="noStrike">
                <a:solidFill>
                  <a:srgbClr val="000000"/>
                </a:solidFill>
                <a:latin typeface="Arial"/>
                <a:ea typeface="Arial"/>
                <a:cs typeface="Arial"/>
                <a:sym typeface="Arial"/>
              </a:rPr>
              <a:t>Python Data Analytics</a:t>
            </a:r>
            <a:endParaRPr b="0" i="0" sz="1800" u="none" cap="none" strike="noStrike">
              <a:solidFill>
                <a:srgbClr val="000000"/>
              </a:solidFill>
              <a:latin typeface="Arial"/>
              <a:ea typeface="Arial"/>
              <a:cs typeface="Arial"/>
              <a:sym typeface="Arial"/>
            </a:endParaRPr>
          </a:p>
        </p:txBody>
      </p:sp>
      <p:sp>
        <p:nvSpPr>
          <p:cNvPr id="218" name="Google Shape;218;p9"/>
          <p:cNvSpPr txBox="1"/>
          <p:nvPr/>
        </p:nvSpPr>
        <p:spPr>
          <a:xfrm>
            <a:off x="547547" y="324000"/>
            <a:ext cx="5860500" cy="596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chemeClr val="dk1"/>
              </a:buClr>
              <a:buSzPts val="1800"/>
              <a:buFont typeface="Arial"/>
              <a:buNone/>
            </a:pPr>
            <a:r>
              <a:rPr b="1" i="0" lang="es-AR" sz="1800" u="none" cap="none" strike="noStrike">
                <a:solidFill>
                  <a:schemeClr val="lt1"/>
                </a:solidFill>
                <a:latin typeface="Arial"/>
                <a:ea typeface="Arial"/>
                <a:cs typeface="Arial"/>
                <a:sym typeface="Arial"/>
              </a:rPr>
              <a:t>3. Visualización y análisis de los datos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FFFFFF"/>
              </a:solidFill>
              <a:latin typeface="Arial"/>
              <a:ea typeface="Arial"/>
              <a:cs typeface="Arial"/>
              <a:sym typeface="Arial"/>
            </a:endParaRPr>
          </a:p>
        </p:txBody>
      </p:sp>
      <p:sp>
        <p:nvSpPr>
          <p:cNvPr id="219" name="Google Shape;219;p9"/>
          <p:cNvSpPr txBox="1"/>
          <p:nvPr/>
        </p:nvSpPr>
        <p:spPr>
          <a:xfrm>
            <a:off x="840525" y="817073"/>
            <a:ext cx="4824000" cy="513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300"/>
              <a:buFont typeface="Arial"/>
              <a:buNone/>
            </a:pPr>
            <a:r>
              <a:rPr b="1" i="0" lang="es-AR" sz="1300" u="none" cap="none" strike="noStrike">
                <a:solidFill>
                  <a:srgbClr val="000000"/>
                </a:solidFill>
                <a:latin typeface="Arial"/>
                <a:ea typeface="Arial"/>
                <a:cs typeface="Arial"/>
                <a:sym typeface="Arial"/>
              </a:rPr>
              <a:t>Distribución acorde a precios de m2 por barrio. </a:t>
            </a:r>
            <a:endParaRPr b="0" i="0" sz="1300" u="none" cap="none" strike="noStrike">
              <a:solidFill>
                <a:srgbClr val="000000"/>
              </a:solidFill>
              <a:latin typeface="Arial"/>
              <a:ea typeface="Arial"/>
              <a:cs typeface="Arial"/>
              <a:sym typeface="Arial"/>
            </a:endParaRPr>
          </a:p>
        </p:txBody>
      </p:sp>
      <p:pic>
        <p:nvPicPr>
          <p:cNvPr id="220" name="Google Shape;220;p9"/>
          <p:cNvPicPr preferRelativeResize="0"/>
          <p:nvPr/>
        </p:nvPicPr>
        <p:blipFill rotWithShape="1">
          <a:blip r:embed="rId4">
            <a:alphaModFix/>
          </a:blip>
          <a:srcRect b="0" l="0" r="0" t="0"/>
          <a:stretch/>
        </p:blipFill>
        <p:spPr>
          <a:xfrm>
            <a:off x="5324712" y="1342800"/>
            <a:ext cx="3886855" cy="2272800"/>
          </a:xfrm>
          <a:prstGeom prst="rect">
            <a:avLst/>
          </a:prstGeom>
          <a:noFill/>
          <a:ln cap="flat" cmpd="sng" w="9525">
            <a:solidFill>
              <a:srgbClr val="000000"/>
            </a:solidFill>
            <a:prstDash val="solid"/>
            <a:round/>
            <a:headEnd len="sm" w="sm" type="none"/>
            <a:tailEnd len="sm" w="sm" type="none"/>
          </a:ln>
        </p:spPr>
      </p:pic>
      <p:pic>
        <p:nvPicPr>
          <p:cNvPr id="221" name="Google Shape;221;p9"/>
          <p:cNvPicPr preferRelativeResize="0"/>
          <p:nvPr/>
        </p:nvPicPr>
        <p:blipFill rotWithShape="1">
          <a:blip r:embed="rId5">
            <a:alphaModFix/>
          </a:blip>
          <a:srcRect b="0" l="0" r="0" t="0"/>
          <a:stretch/>
        </p:blipFill>
        <p:spPr>
          <a:xfrm>
            <a:off x="4869925" y="3913462"/>
            <a:ext cx="5105104" cy="1669125"/>
          </a:xfrm>
          <a:prstGeom prst="rect">
            <a:avLst/>
          </a:prstGeom>
          <a:noFill/>
          <a:ln>
            <a:noFill/>
          </a:ln>
        </p:spPr>
      </p:pic>
      <p:pic>
        <p:nvPicPr>
          <p:cNvPr id="222" name="Google Shape;222;p9"/>
          <p:cNvPicPr preferRelativeResize="0"/>
          <p:nvPr/>
        </p:nvPicPr>
        <p:blipFill rotWithShape="1">
          <a:blip r:embed="rId6">
            <a:alphaModFix/>
          </a:blip>
          <a:srcRect b="0" l="0" r="0" t="0"/>
          <a:stretch/>
        </p:blipFill>
        <p:spPr>
          <a:xfrm>
            <a:off x="131726" y="3913451"/>
            <a:ext cx="4961825" cy="1571450"/>
          </a:xfrm>
          <a:prstGeom prst="rect">
            <a:avLst/>
          </a:prstGeom>
          <a:noFill/>
          <a:ln>
            <a:noFill/>
          </a:ln>
        </p:spPr>
      </p:pic>
      <p:pic>
        <p:nvPicPr>
          <p:cNvPr id="223" name="Google Shape;223;p9"/>
          <p:cNvPicPr preferRelativeResize="0"/>
          <p:nvPr/>
        </p:nvPicPr>
        <p:blipFill rotWithShape="1">
          <a:blip r:embed="rId7">
            <a:alphaModFix/>
          </a:blip>
          <a:srcRect b="0" l="0" r="0" t="0"/>
          <a:stretch/>
        </p:blipFill>
        <p:spPr>
          <a:xfrm>
            <a:off x="840525" y="1171950"/>
            <a:ext cx="3357847" cy="2544238"/>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3287B6"/>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